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1" r:id="rId5"/>
  </p:sldMasterIdLst>
  <p:notesMasterIdLst>
    <p:notesMasterId r:id="rId31"/>
  </p:notesMasterIdLst>
  <p:sldIdLst>
    <p:sldId id="4118" r:id="rId6"/>
    <p:sldId id="4140" r:id="rId7"/>
    <p:sldId id="2076136336" r:id="rId8"/>
    <p:sldId id="2076136322" r:id="rId9"/>
    <p:sldId id="2076136308" r:id="rId10"/>
    <p:sldId id="4106" r:id="rId11"/>
    <p:sldId id="3989" r:id="rId12"/>
    <p:sldId id="2076136314" r:id="rId13"/>
    <p:sldId id="4003" r:id="rId14"/>
    <p:sldId id="2076136323" r:id="rId15"/>
    <p:sldId id="3949" r:id="rId16"/>
    <p:sldId id="2076136324" r:id="rId17"/>
    <p:sldId id="2076136325" r:id="rId18"/>
    <p:sldId id="3988" r:id="rId19"/>
    <p:sldId id="2076136326" r:id="rId20"/>
    <p:sldId id="4019" r:id="rId21"/>
    <p:sldId id="4016" r:id="rId22"/>
    <p:sldId id="2076136327" r:id="rId23"/>
    <p:sldId id="2076136334" r:id="rId24"/>
    <p:sldId id="2076136335" r:id="rId25"/>
    <p:sldId id="2076136331" r:id="rId26"/>
    <p:sldId id="2076136332" r:id="rId27"/>
    <p:sldId id="2076136333" r:id="rId28"/>
    <p:sldId id="3971" r:id="rId29"/>
    <p:sldId id="4122" r:id="rId30"/>
  </p:sldIdLst>
  <p:sldSz cx="12188825" cy="6858000"/>
  <p:notesSz cx="6858000" cy="9144000"/>
  <p:defaultTextStyle>
    <a:defPPr>
      <a:defRPr lang="en-US"/>
    </a:defPPr>
    <a:lvl1pPr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1pPr>
    <a:lvl2pPr marL="608013" indent="-1508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2pPr>
    <a:lvl3pPr marL="1217613" indent="-3032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3pPr>
    <a:lvl4pPr marL="1827213" indent="-4556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4pPr>
    <a:lvl5pPr marL="2436813" indent="-6080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ch Neff" initials="MN" lastIdx="14" clrIdx="0"/>
  <p:cmAuthor id="2" name="Jon Munshaw (jmunshaw)" initials="JM(" lastIdx="9" clrIdx="1">
    <p:extLst>
      <p:ext uri="{19B8F6BF-5375-455C-9EA6-DF929625EA0E}">
        <p15:presenceInfo xmlns:p15="http://schemas.microsoft.com/office/powerpoint/2012/main" userId="S::jmunshaw@cisco.com::13f146cb-d028-4c7f-9d2f-e605ce7c7f34" providerId="AD"/>
      </p:ext>
    </p:extLst>
  </p:cmAuthor>
  <p:cmAuthor id="3" name="tvalikod" initials="TV" lastIdx="2" clrIdx="2">
    <p:extLst>
      <p:ext uri="{19B8F6BF-5375-455C-9EA6-DF929625EA0E}">
        <p15:presenceInfo xmlns:p15="http://schemas.microsoft.com/office/powerpoint/2012/main" userId="tvalikod" providerId="None"/>
      </p:ext>
    </p:extLst>
  </p:cmAuthor>
  <p:cmAuthor id="4" name="Pierre Cadieux (picadieu)" initials="PC(" lastIdx="8" clrIdx="3">
    <p:extLst>
      <p:ext uri="{19B8F6BF-5375-455C-9EA6-DF929625EA0E}">
        <p15:presenceInfo xmlns:p15="http://schemas.microsoft.com/office/powerpoint/2012/main" userId="S::picadieu@cisco.com::2dc2af32-21d6-4e6e-9ee0-084933792326" providerId="AD"/>
      </p:ext>
    </p:extLst>
  </p:cmAuthor>
  <p:cmAuthor id="5" name="Ellena, Kamah" initials="EK" lastIdx="12" clrIdx="4">
    <p:extLst>
      <p:ext uri="{19B8F6BF-5375-455C-9EA6-DF929625EA0E}">
        <p15:presenceInfo xmlns:p15="http://schemas.microsoft.com/office/powerpoint/2012/main" userId="S::kamah.ellena2@spectrumhealth.org::22fb7e75-0c8b-4815-b9e0-609d7866a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1C1C1C"/>
    <a:srgbClr val="606060"/>
    <a:srgbClr val="363638"/>
    <a:srgbClr val="272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2AE1B-B4DA-47E7-9AB8-4464A290FF7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238D3DB-06D5-43BA-9BA0-D03C8541C98B}">
      <dgm:prSet phldrT="[Text]"/>
      <dgm:spPr/>
      <dgm:t>
        <a:bodyPr/>
        <a:lstStyle/>
        <a:p>
          <a:r>
            <a:rPr lang="en-US" dirty="0"/>
            <a:t>Rogue Connections</a:t>
          </a:r>
        </a:p>
      </dgm:t>
    </dgm:pt>
    <dgm:pt modelId="{3C943E50-35FB-40C2-A9AC-F98948EB3B29}" type="parTrans" cxnId="{9A1DDB23-7A7F-450B-A58D-4F686543E02B}">
      <dgm:prSet/>
      <dgm:spPr/>
      <dgm:t>
        <a:bodyPr/>
        <a:lstStyle/>
        <a:p>
          <a:endParaRPr lang="en-US"/>
        </a:p>
      </dgm:t>
    </dgm:pt>
    <dgm:pt modelId="{82D5A7D8-CBE4-4154-B4FA-907C16382D1E}" type="sibTrans" cxnId="{9A1DDB23-7A7F-450B-A58D-4F686543E02B}">
      <dgm:prSet/>
      <dgm:spPr/>
      <dgm:t>
        <a:bodyPr/>
        <a:lstStyle/>
        <a:p>
          <a:endParaRPr lang="en-US"/>
        </a:p>
      </dgm:t>
    </dgm:pt>
    <dgm:pt modelId="{A1CF9098-3985-4F84-91DE-DA09BB9C940C}">
      <dgm:prSet phldrT="[Text]"/>
      <dgm:spPr/>
      <dgm:t>
        <a:bodyPr/>
        <a:lstStyle/>
        <a:p>
          <a:r>
            <a:rPr lang="en-US" dirty="0"/>
            <a:t>Unusual Processes</a:t>
          </a:r>
        </a:p>
      </dgm:t>
    </dgm:pt>
    <dgm:pt modelId="{D820FDC5-9CD0-4248-B7F8-AB080AF2FCBF}" type="parTrans" cxnId="{7BB08A58-EFD0-4C8E-9055-2DFCDA16EFF5}">
      <dgm:prSet/>
      <dgm:spPr/>
      <dgm:t>
        <a:bodyPr/>
        <a:lstStyle/>
        <a:p>
          <a:endParaRPr lang="en-US"/>
        </a:p>
      </dgm:t>
    </dgm:pt>
    <dgm:pt modelId="{83BC3969-5C5B-45D9-919B-B4453157370F}" type="sibTrans" cxnId="{7BB08A58-EFD0-4C8E-9055-2DFCDA16EFF5}">
      <dgm:prSet/>
      <dgm:spPr/>
      <dgm:t>
        <a:bodyPr/>
        <a:lstStyle/>
        <a:p>
          <a:endParaRPr lang="en-US"/>
        </a:p>
      </dgm:t>
    </dgm:pt>
    <dgm:pt modelId="{DE2AD3BE-0D50-4336-AA88-D17E593810CB}">
      <dgm:prSet phldrT="[Text]"/>
      <dgm:spPr/>
      <dgm:t>
        <a:bodyPr/>
        <a:lstStyle/>
        <a:p>
          <a:r>
            <a:rPr lang="en-US" dirty="0"/>
            <a:t>Unusual Services</a:t>
          </a:r>
        </a:p>
      </dgm:t>
    </dgm:pt>
    <dgm:pt modelId="{03ED4BB0-1D8B-410B-8DF6-F06F05E42B28}" type="parTrans" cxnId="{EBBD7E65-3C55-4DCF-B1B9-DC52EB74AE0F}">
      <dgm:prSet/>
      <dgm:spPr/>
      <dgm:t>
        <a:bodyPr/>
        <a:lstStyle/>
        <a:p>
          <a:endParaRPr lang="en-US"/>
        </a:p>
      </dgm:t>
    </dgm:pt>
    <dgm:pt modelId="{6B155625-7A89-4AE3-A496-BBDF9364436C}" type="sibTrans" cxnId="{EBBD7E65-3C55-4DCF-B1B9-DC52EB74AE0F}">
      <dgm:prSet/>
      <dgm:spPr/>
      <dgm:t>
        <a:bodyPr/>
        <a:lstStyle/>
        <a:p>
          <a:endParaRPr lang="en-US"/>
        </a:p>
      </dgm:t>
    </dgm:pt>
    <dgm:pt modelId="{314804EE-86BC-47EF-BCBB-C935F76FA6E6}">
      <dgm:prSet phldrT="[Text]"/>
      <dgm:spPr/>
      <dgm:t>
        <a:bodyPr/>
        <a:lstStyle/>
        <a:p>
          <a:r>
            <a:rPr lang="en-US" dirty="0"/>
            <a:t>Rogue Accounts</a:t>
          </a:r>
        </a:p>
      </dgm:t>
    </dgm:pt>
    <dgm:pt modelId="{C745F6AA-FD6C-4C45-8CBD-114E5DFC1C3F}" type="parTrans" cxnId="{4D827C87-13BA-4B27-A3E8-F13E6263F386}">
      <dgm:prSet/>
      <dgm:spPr/>
      <dgm:t>
        <a:bodyPr/>
        <a:lstStyle/>
        <a:p>
          <a:endParaRPr lang="en-US"/>
        </a:p>
      </dgm:t>
    </dgm:pt>
    <dgm:pt modelId="{841999DB-16AE-4150-A0E4-EFF24FF187BD}" type="sibTrans" cxnId="{4D827C87-13BA-4B27-A3E8-F13E6263F386}">
      <dgm:prSet/>
      <dgm:spPr/>
      <dgm:t>
        <a:bodyPr/>
        <a:lstStyle/>
        <a:p>
          <a:endParaRPr lang="en-US"/>
        </a:p>
      </dgm:t>
    </dgm:pt>
    <dgm:pt modelId="{36E3D9F2-C7F3-468F-8B57-81E0390B8A85}">
      <dgm:prSet phldrT="[Text]"/>
      <dgm:spPr/>
      <dgm:t>
        <a:bodyPr/>
        <a:lstStyle/>
        <a:p>
          <a:r>
            <a:rPr lang="en-US" dirty="0"/>
            <a:t>Unusual Files</a:t>
          </a:r>
        </a:p>
      </dgm:t>
    </dgm:pt>
    <dgm:pt modelId="{8A9FD965-8522-4618-9FB8-265A7688EEB5}" type="parTrans" cxnId="{6781286B-71B7-4FEE-BE63-B6BF4894020F}">
      <dgm:prSet/>
      <dgm:spPr/>
      <dgm:t>
        <a:bodyPr/>
        <a:lstStyle/>
        <a:p>
          <a:endParaRPr lang="en-US"/>
        </a:p>
      </dgm:t>
    </dgm:pt>
    <dgm:pt modelId="{706656FE-C9F2-4A76-AA33-2C10694B5048}" type="sibTrans" cxnId="{6781286B-71B7-4FEE-BE63-B6BF4894020F}">
      <dgm:prSet/>
      <dgm:spPr/>
      <dgm:t>
        <a:bodyPr/>
        <a:lstStyle/>
        <a:p>
          <a:endParaRPr lang="en-US"/>
        </a:p>
      </dgm:t>
    </dgm:pt>
    <dgm:pt modelId="{6A54DF2B-2E10-4CEB-8CAD-CC5BAC5857F9}">
      <dgm:prSet/>
      <dgm:spPr/>
      <dgm:t>
        <a:bodyPr/>
        <a:lstStyle/>
        <a:p>
          <a:r>
            <a:rPr lang="en-US" dirty="0"/>
            <a:t>AutoStart Locations</a:t>
          </a:r>
        </a:p>
      </dgm:t>
    </dgm:pt>
    <dgm:pt modelId="{54DF1048-6D69-4D1C-9FDC-B117126ADEF0}" type="parTrans" cxnId="{61140D9B-1CD4-403D-BEEA-658869BF634E}">
      <dgm:prSet/>
      <dgm:spPr/>
      <dgm:t>
        <a:bodyPr/>
        <a:lstStyle/>
        <a:p>
          <a:endParaRPr lang="en-US"/>
        </a:p>
      </dgm:t>
    </dgm:pt>
    <dgm:pt modelId="{F43BFC2C-9052-4BD6-BCAE-E36D97EA5E21}" type="sibTrans" cxnId="{61140D9B-1CD4-403D-BEEA-658869BF634E}">
      <dgm:prSet/>
      <dgm:spPr/>
      <dgm:t>
        <a:bodyPr/>
        <a:lstStyle/>
        <a:p>
          <a:endParaRPr lang="en-US"/>
        </a:p>
      </dgm:t>
    </dgm:pt>
    <dgm:pt modelId="{38093ABE-DAE4-4A6C-810B-1FC0B4CDFFC6}" type="pres">
      <dgm:prSet presAssocID="{5092AE1B-B4DA-47E7-9AB8-4464A290FF7D}" presName="diagram" presStyleCnt="0">
        <dgm:presLayoutVars>
          <dgm:dir/>
          <dgm:resizeHandles val="exact"/>
        </dgm:presLayoutVars>
      </dgm:prSet>
      <dgm:spPr/>
    </dgm:pt>
    <dgm:pt modelId="{49A6FFE3-F771-427B-84C9-5AA3DD470996}" type="pres">
      <dgm:prSet presAssocID="{7238D3DB-06D5-43BA-9BA0-D03C8541C98B}" presName="node" presStyleLbl="node1" presStyleIdx="0" presStyleCnt="6">
        <dgm:presLayoutVars>
          <dgm:bulletEnabled val="1"/>
        </dgm:presLayoutVars>
      </dgm:prSet>
      <dgm:spPr/>
    </dgm:pt>
    <dgm:pt modelId="{35CAC440-31AA-4B07-B397-6C73BC32277B}" type="pres">
      <dgm:prSet presAssocID="{82D5A7D8-CBE4-4154-B4FA-907C16382D1E}" presName="sibTrans" presStyleCnt="0"/>
      <dgm:spPr/>
    </dgm:pt>
    <dgm:pt modelId="{5CE8D19F-D8F4-48CC-BC25-DD381908BA40}" type="pres">
      <dgm:prSet presAssocID="{A1CF9098-3985-4F84-91DE-DA09BB9C940C}" presName="node" presStyleLbl="node1" presStyleIdx="1" presStyleCnt="6">
        <dgm:presLayoutVars>
          <dgm:bulletEnabled val="1"/>
        </dgm:presLayoutVars>
      </dgm:prSet>
      <dgm:spPr/>
    </dgm:pt>
    <dgm:pt modelId="{80451CE9-B22C-4CAD-BC41-0FFED7635DB5}" type="pres">
      <dgm:prSet presAssocID="{83BC3969-5C5B-45D9-919B-B4453157370F}" presName="sibTrans" presStyleCnt="0"/>
      <dgm:spPr/>
    </dgm:pt>
    <dgm:pt modelId="{6C7AD4DF-48FC-409E-A697-71CB30D0F9FB}" type="pres">
      <dgm:prSet presAssocID="{DE2AD3BE-0D50-4336-AA88-D17E593810CB}" presName="node" presStyleLbl="node1" presStyleIdx="2" presStyleCnt="6">
        <dgm:presLayoutVars>
          <dgm:bulletEnabled val="1"/>
        </dgm:presLayoutVars>
      </dgm:prSet>
      <dgm:spPr/>
    </dgm:pt>
    <dgm:pt modelId="{3753D1F9-139B-4CB9-9EFB-2DE75BC01B3C}" type="pres">
      <dgm:prSet presAssocID="{6B155625-7A89-4AE3-A496-BBDF9364436C}" presName="sibTrans" presStyleCnt="0"/>
      <dgm:spPr/>
    </dgm:pt>
    <dgm:pt modelId="{5BD5EA74-7661-4BB2-8C88-4C2BA4FEA1B4}" type="pres">
      <dgm:prSet presAssocID="{314804EE-86BC-47EF-BCBB-C935F76FA6E6}" presName="node" presStyleLbl="node1" presStyleIdx="3" presStyleCnt="6">
        <dgm:presLayoutVars>
          <dgm:bulletEnabled val="1"/>
        </dgm:presLayoutVars>
      </dgm:prSet>
      <dgm:spPr/>
    </dgm:pt>
    <dgm:pt modelId="{570B79C2-4732-4027-97F2-694E78266937}" type="pres">
      <dgm:prSet presAssocID="{841999DB-16AE-4150-A0E4-EFF24FF187BD}" presName="sibTrans" presStyleCnt="0"/>
      <dgm:spPr/>
    </dgm:pt>
    <dgm:pt modelId="{D5D915C4-F493-432E-B8C3-7BC56F97F255}" type="pres">
      <dgm:prSet presAssocID="{36E3D9F2-C7F3-468F-8B57-81E0390B8A85}" presName="node" presStyleLbl="node1" presStyleIdx="4" presStyleCnt="6">
        <dgm:presLayoutVars>
          <dgm:bulletEnabled val="1"/>
        </dgm:presLayoutVars>
      </dgm:prSet>
      <dgm:spPr/>
    </dgm:pt>
    <dgm:pt modelId="{97A0DF89-667B-45AA-817B-EBA7636A74C8}" type="pres">
      <dgm:prSet presAssocID="{706656FE-C9F2-4A76-AA33-2C10694B5048}" presName="sibTrans" presStyleCnt="0"/>
      <dgm:spPr/>
    </dgm:pt>
    <dgm:pt modelId="{D125DDE7-B63C-4C8C-AD24-27BDF479D3E2}" type="pres">
      <dgm:prSet presAssocID="{6A54DF2B-2E10-4CEB-8CAD-CC5BAC5857F9}" presName="node" presStyleLbl="node1" presStyleIdx="5" presStyleCnt="6">
        <dgm:presLayoutVars>
          <dgm:bulletEnabled val="1"/>
        </dgm:presLayoutVars>
      </dgm:prSet>
      <dgm:spPr/>
    </dgm:pt>
  </dgm:ptLst>
  <dgm:cxnLst>
    <dgm:cxn modelId="{57188B08-5925-4370-B055-B879128D2D55}" type="presOf" srcId="{36E3D9F2-C7F3-468F-8B57-81E0390B8A85}" destId="{D5D915C4-F493-432E-B8C3-7BC56F97F255}" srcOrd="0" destOrd="0" presId="urn:microsoft.com/office/officeart/2005/8/layout/default"/>
    <dgm:cxn modelId="{9A1DDB23-7A7F-450B-A58D-4F686543E02B}" srcId="{5092AE1B-B4DA-47E7-9AB8-4464A290FF7D}" destId="{7238D3DB-06D5-43BA-9BA0-D03C8541C98B}" srcOrd="0" destOrd="0" parTransId="{3C943E50-35FB-40C2-A9AC-F98948EB3B29}" sibTransId="{82D5A7D8-CBE4-4154-B4FA-907C16382D1E}"/>
    <dgm:cxn modelId="{7BB08A58-EFD0-4C8E-9055-2DFCDA16EFF5}" srcId="{5092AE1B-B4DA-47E7-9AB8-4464A290FF7D}" destId="{A1CF9098-3985-4F84-91DE-DA09BB9C940C}" srcOrd="1" destOrd="0" parTransId="{D820FDC5-9CD0-4248-B7F8-AB080AF2FCBF}" sibTransId="{83BC3969-5C5B-45D9-919B-B4453157370F}"/>
    <dgm:cxn modelId="{EBBD7E65-3C55-4DCF-B1B9-DC52EB74AE0F}" srcId="{5092AE1B-B4DA-47E7-9AB8-4464A290FF7D}" destId="{DE2AD3BE-0D50-4336-AA88-D17E593810CB}" srcOrd="2" destOrd="0" parTransId="{03ED4BB0-1D8B-410B-8DF6-F06F05E42B28}" sibTransId="{6B155625-7A89-4AE3-A496-BBDF9364436C}"/>
    <dgm:cxn modelId="{6781286B-71B7-4FEE-BE63-B6BF4894020F}" srcId="{5092AE1B-B4DA-47E7-9AB8-4464A290FF7D}" destId="{36E3D9F2-C7F3-468F-8B57-81E0390B8A85}" srcOrd="4" destOrd="0" parTransId="{8A9FD965-8522-4618-9FB8-265A7688EEB5}" sibTransId="{706656FE-C9F2-4A76-AA33-2C10694B5048}"/>
    <dgm:cxn modelId="{690E406D-FE9A-456B-828B-34230CDBF8F8}" type="presOf" srcId="{314804EE-86BC-47EF-BCBB-C935F76FA6E6}" destId="{5BD5EA74-7661-4BB2-8C88-4C2BA4FEA1B4}" srcOrd="0" destOrd="0" presId="urn:microsoft.com/office/officeart/2005/8/layout/default"/>
    <dgm:cxn modelId="{82E40076-75C8-4FDF-8C5B-441DCBF55808}" type="presOf" srcId="{DE2AD3BE-0D50-4336-AA88-D17E593810CB}" destId="{6C7AD4DF-48FC-409E-A697-71CB30D0F9FB}" srcOrd="0" destOrd="0" presId="urn:microsoft.com/office/officeart/2005/8/layout/default"/>
    <dgm:cxn modelId="{CF31D07B-19FA-42E9-BF7C-13D974647B26}" type="presOf" srcId="{5092AE1B-B4DA-47E7-9AB8-4464A290FF7D}" destId="{38093ABE-DAE4-4A6C-810B-1FC0B4CDFFC6}" srcOrd="0" destOrd="0" presId="urn:microsoft.com/office/officeart/2005/8/layout/default"/>
    <dgm:cxn modelId="{4D827C87-13BA-4B27-A3E8-F13E6263F386}" srcId="{5092AE1B-B4DA-47E7-9AB8-4464A290FF7D}" destId="{314804EE-86BC-47EF-BCBB-C935F76FA6E6}" srcOrd="3" destOrd="0" parTransId="{C745F6AA-FD6C-4C45-8CBD-114E5DFC1C3F}" sibTransId="{841999DB-16AE-4150-A0E4-EFF24FF187BD}"/>
    <dgm:cxn modelId="{81176088-416E-4E30-BD68-F03ACD9F36DC}" type="presOf" srcId="{6A54DF2B-2E10-4CEB-8CAD-CC5BAC5857F9}" destId="{D125DDE7-B63C-4C8C-AD24-27BDF479D3E2}" srcOrd="0" destOrd="0" presId="urn:microsoft.com/office/officeart/2005/8/layout/default"/>
    <dgm:cxn modelId="{C0135D8E-12E0-4A61-9154-BA252D818B21}" type="presOf" srcId="{A1CF9098-3985-4F84-91DE-DA09BB9C940C}" destId="{5CE8D19F-D8F4-48CC-BC25-DD381908BA40}" srcOrd="0" destOrd="0" presId="urn:microsoft.com/office/officeart/2005/8/layout/default"/>
    <dgm:cxn modelId="{61140D9B-1CD4-403D-BEEA-658869BF634E}" srcId="{5092AE1B-B4DA-47E7-9AB8-4464A290FF7D}" destId="{6A54DF2B-2E10-4CEB-8CAD-CC5BAC5857F9}" srcOrd="5" destOrd="0" parTransId="{54DF1048-6D69-4D1C-9FDC-B117126ADEF0}" sibTransId="{F43BFC2C-9052-4BD6-BCAE-E36D97EA5E21}"/>
    <dgm:cxn modelId="{CDF586CF-1EF3-4FDB-A002-8A9CB46459DF}" type="presOf" srcId="{7238D3DB-06D5-43BA-9BA0-D03C8541C98B}" destId="{49A6FFE3-F771-427B-84C9-5AA3DD470996}" srcOrd="0" destOrd="0" presId="urn:microsoft.com/office/officeart/2005/8/layout/default"/>
    <dgm:cxn modelId="{167CF7C2-3E9A-4B29-A6AC-7A0F0D2E4A06}" type="presParOf" srcId="{38093ABE-DAE4-4A6C-810B-1FC0B4CDFFC6}" destId="{49A6FFE3-F771-427B-84C9-5AA3DD470996}" srcOrd="0" destOrd="0" presId="urn:microsoft.com/office/officeart/2005/8/layout/default"/>
    <dgm:cxn modelId="{F8F18D66-6248-4DA8-B5E4-0F6649CF227D}" type="presParOf" srcId="{38093ABE-DAE4-4A6C-810B-1FC0B4CDFFC6}" destId="{35CAC440-31AA-4B07-B397-6C73BC32277B}" srcOrd="1" destOrd="0" presId="urn:microsoft.com/office/officeart/2005/8/layout/default"/>
    <dgm:cxn modelId="{57BF47AF-433D-4876-9C77-11B1F24FDB25}" type="presParOf" srcId="{38093ABE-DAE4-4A6C-810B-1FC0B4CDFFC6}" destId="{5CE8D19F-D8F4-48CC-BC25-DD381908BA40}" srcOrd="2" destOrd="0" presId="urn:microsoft.com/office/officeart/2005/8/layout/default"/>
    <dgm:cxn modelId="{337BA07F-DC55-445D-BF70-B5779EE27665}" type="presParOf" srcId="{38093ABE-DAE4-4A6C-810B-1FC0B4CDFFC6}" destId="{80451CE9-B22C-4CAD-BC41-0FFED7635DB5}" srcOrd="3" destOrd="0" presId="urn:microsoft.com/office/officeart/2005/8/layout/default"/>
    <dgm:cxn modelId="{EEA9F25A-3AC4-4BD3-B620-2BDF0CA0CFB5}" type="presParOf" srcId="{38093ABE-DAE4-4A6C-810B-1FC0B4CDFFC6}" destId="{6C7AD4DF-48FC-409E-A697-71CB30D0F9FB}" srcOrd="4" destOrd="0" presId="urn:microsoft.com/office/officeart/2005/8/layout/default"/>
    <dgm:cxn modelId="{9FCBA7E6-AA2A-47E0-A984-12B3DB7AD211}" type="presParOf" srcId="{38093ABE-DAE4-4A6C-810B-1FC0B4CDFFC6}" destId="{3753D1F9-139B-4CB9-9EFB-2DE75BC01B3C}" srcOrd="5" destOrd="0" presId="urn:microsoft.com/office/officeart/2005/8/layout/default"/>
    <dgm:cxn modelId="{D5A5D832-AFDE-43D8-9F41-9A91CF5D7741}" type="presParOf" srcId="{38093ABE-DAE4-4A6C-810B-1FC0B4CDFFC6}" destId="{5BD5EA74-7661-4BB2-8C88-4C2BA4FEA1B4}" srcOrd="6" destOrd="0" presId="urn:microsoft.com/office/officeart/2005/8/layout/default"/>
    <dgm:cxn modelId="{61717F8C-F5A1-45CA-A2D2-E97A652B9865}" type="presParOf" srcId="{38093ABE-DAE4-4A6C-810B-1FC0B4CDFFC6}" destId="{570B79C2-4732-4027-97F2-694E78266937}" srcOrd="7" destOrd="0" presId="urn:microsoft.com/office/officeart/2005/8/layout/default"/>
    <dgm:cxn modelId="{C912A7FC-1955-4A47-94A0-EE793ACE191A}" type="presParOf" srcId="{38093ABE-DAE4-4A6C-810B-1FC0B4CDFFC6}" destId="{D5D915C4-F493-432E-B8C3-7BC56F97F255}" srcOrd="8" destOrd="0" presId="urn:microsoft.com/office/officeart/2005/8/layout/default"/>
    <dgm:cxn modelId="{BC932D24-555C-487E-804F-E6C57942B795}" type="presParOf" srcId="{38093ABE-DAE4-4A6C-810B-1FC0B4CDFFC6}" destId="{97A0DF89-667B-45AA-817B-EBA7636A74C8}" srcOrd="9" destOrd="0" presId="urn:microsoft.com/office/officeart/2005/8/layout/default"/>
    <dgm:cxn modelId="{175865A2-A6DF-488F-A775-FDAEF9CF78E6}" type="presParOf" srcId="{38093ABE-DAE4-4A6C-810B-1FC0B4CDFFC6}" destId="{D125DDE7-B63C-4C8C-AD24-27BDF479D3E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6FFE3-F771-427B-84C9-5AA3DD470996}">
      <dsp:nvSpPr>
        <dsp:cNvPr id="0" name=""/>
        <dsp:cNvSpPr/>
      </dsp:nvSpPr>
      <dsp:spPr>
        <a:xfrm>
          <a:off x="1325"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Rogue Connections</a:t>
          </a:r>
        </a:p>
      </dsp:txBody>
      <dsp:txXfrm>
        <a:off x="1325" y="278773"/>
        <a:ext cx="1669576" cy="1001745"/>
      </dsp:txXfrm>
    </dsp:sp>
    <dsp:sp modelId="{5CE8D19F-D8F4-48CC-BC25-DD381908BA40}">
      <dsp:nvSpPr>
        <dsp:cNvPr id="0" name=""/>
        <dsp:cNvSpPr/>
      </dsp:nvSpPr>
      <dsp:spPr>
        <a:xfrm>
          <a:off x="1837859"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Processes</a:t>
          </a:r>
        </a:p>
      </dsp:txBody>
      <dsp:txXfrm>
        <a:off x="1837859" y="278773"/>
        <a:ext cx="1669576" cy="1001745"/>
      </dsp:txXfrm>
    </dsp:sp>
    <dsp:sp modelId="{6C7AD4DF-48FC-409E-A697-71CB30D0F9FB}">
      <dsp:nvSpPr>
        <dsp:cNvPr id="0" name=""/>
        <dsp:cNvSpPr/>
      </dsp:nvSpPr>
      <dsp:spPr>
        <a:xfrm>
          <a:off x="3674393"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Services</a:t>
          </a:r>
        </a:p>
      </dsp:txBody>
      <dsp:txXfrm>
        <a:off x="3674393" y="278773"/>
        <a:ext cx="1669576" cy="1001745"/>
      </dsp:txXfrm>
    </dsp:sp>
    <dsp:sp modelId="{5BD5EA74-7661-4BB2-8C88-4C2BA4FEA1B4}">
      <dsp:nvSpPr>
        <dsp:cNvPr id="0" name=""/>
        <dsp:cNvSpPr/>
      </dsp:nvSpPr>
      <dsp:spPr>
        <a:xfrm>
          <a:off x="5510927"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Rogue Accounts</a:t>
          </a:r>
        </a:p>
      </dsp:txBody>
      <dsp:txXfrm>
        <a:off x="5510927" y="278773"/>
        <a:ext cx="1669576" cy="1001745"/>
      </dsp:txXfrm>
    </dsp:sp>
    <dsp:sp modelId="{D5D915C4-F493-432E-B8C3-7BC56F97F255}">
      <dsp:nvSpPr>
        <dsp:cNvPr id="0" name=""/>
        <dsp:cNvSpPr/>
      </dsp:nvSpPr>
      <dsp:spPr>
        <a:xfrm>
          <a:off x="7347461"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Files</a:t>
          </a:r>
        </a:p>
      </dsp:txBody>
      <dsp:txXfrm>
        <a:off x="7347461" y="278773"/>
        <a:ext cx="1669576" cy="1001745"/>
      </dsp:txXfrm>
    </dsp:sp>
    <dsp:sp modelId="{D125DDE7-B63C-4C8C-AD24-27BDF479D3E2}">
      <dsp:nvSpPr>
        <dsp:cNvPr id="0" name=""/>
        <dsp:cNvSpPr/>
      </dsp:nvSpPr>
      <dsp:spPr>
        <a:xfrm>
          <a:off x="9183995"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AutoStart Locations</a:t>
          </a:r>
        </a:p>
      </dsp:txBody>
      <dsp:txXfrm>
        <a:off x="9183995" y="278773"/>
        <a:ext cx="1669576" cy="10017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43872-15BB-284D-8710-2391297EBAA9}"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6BC-FC15-B049-B0C7-E18A9474B942}" type="slidenum">
              <a:rPr lang="en-US" smtClean="0"/>
              <a:t>‹#›</a:t>
            </a:fld>
            <a:endParaRPr lang="en-US"/>
          </a:p>
        </p:txBody>
      </p:sp>
    </p:spTree>
    <p:extLst>
      <p:ext uri="{BB962C8B-B14F-4D97-AF65-F5344CB8AC3E}">
        <p14:creationId xmlns:p14="http://schemas.microsoft.com/office/powerpoint/2010/main" val="213987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a:t>
            </a:fld>
            <a:endParaRPr lang="en-US"/>
          </a:p>
        </p:txBody>
      </p:sp>
    </p:spTree>
    <p:extLst>
      <p:ext uri="{BB962C8B-B14F-4D97-AF65-F5344CB8AC3E}">
        <p14:creationId xmlns:p14="http://schemas.microsoft.com/office/powerpoint/2010/main" val="538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a:t>Indicator of Compromise: a data point that indicates that a system or systems is or was under adversarial control</a:t>
            </a:r>
          </a:p>
          <a:p>
            <a:pPr marL="342900" indent="-342900">
              <a:buFont typeface="Wingdings" pitchFamily="2" charset="2"/>
              <a:buChar char="§"/>
            </a:pPr>
            <a:r>
              <a:rPr lang="en-US"/>
              <a:t>Indicator of Attack: a data point that indicates that a system or systems an adversary has attempted to compromise</a:t>
            </a:r>
          </a:p>
          <a:p>
            <a:endParaRPr lang="en-US"/>
          </a:p>
        </p:txBody>
      </p:sp>
      <p:sp>
        <p:nvSpPr>
          <p:cNvPr id="4" name="Slide Number Placeholder 3"/>
          <p:cNvSpPr>
            <a:spLocks noGrp="1"/>
          </p:cNvSpPr>
          <p:nvPr>
            <p:ph type="sldNum" sz="quarter" idx="5"/>
          </p:nvPr>
        </p:nvSpPr>
        <p:spPr/>
        <p:txBody>
          <a:bodyPr/>
          <a:lstStyle/>
          <a:p>
            <a:fld id="{481FB6BC-FC15-B049-B0C7-E18A9474B942}" type="slidenum">
              <a:rPr lang="en-US" smtClean="0"/>
              <a:t>17</a:t>
            </a:fld>
            <a:endParaRPr lang="en-US"/>
          </a:p>
        </p:txBody>
      </p:sp>
    </p:spTree>
    <p:extLst>
      <p:ext uri="{BB962C8B-B14F-4D97-AF65-F5344CB8AC3E}">
        <p14:creationId xmlns:p14="http://schemas.microsoft.com/office/powerpoint/2010/main" val="382858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19</a:t>
            </a:fld>
            <a:endParaRPr lang="en-US"/>
          </a:p>
        </p:txBody>
      </p:sp>
    </p:spTree>
    <p:extLst>
      <p:ext uri="{BB962C8B-B14F-4D97-AF65-F5344CB8AC3E}">
        <p14:creationId xmlns:p14="http://schemas.microsoft.com/office/powerpoint/2010/main" val="25165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20</a:t>
            </a:fld>
            <a:endParaRPr lang="en-US"/>
          </a:p>
        </p:txBody>
      </p:sp>
    </p:spTree>
    <p:extLst>
      <p:ext uri="{BB962C8B-B14F-4D97-AF65-F5344CB8AC3E}">
        <p14:creationId xmlns:p14="http://schemas.microsoft.com/office/powerpoint/2010/main" val="415418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21</a:t>
            </a:fld>
            <a:endParaRPr lang="en-US"/>
          </a:p>
        </p:txBody>
      </p:sp>
    </p:spTree>
    <p:extLst>
      <p:ext uri="{BB962C8B-B14F-4D97-AF65-F5344CB8AC3E}">
        <p14:creationId xmlns:p14="http://schemas.microsoft.com/office/powerpoint/2010/main" val="356554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22</a:t>
            </a:fld>
            <a:endParaRPr lang="en-US"/>
          </a:p>
        </p:txBody>
      </p:sp>
    </p:spTree>
    <p:extLst>
      <p:ext uri="{BB962C8B-B14F-4D97-AF65-F5344CB8AC3E}">
        <p14:creationId xmlns:p14="http://schemas.microsoft.com/office/powerpoint/2010/main" val="208011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dirty="0"/>
              <a:t>CEO: What is the damage and how was it done?</a:t>
            </a:r>
          </a:p>
          <a:p>
            <a:pPr marL="342900" indent="-342900">
              <a:buFont typeface="Wingdings" pitchFamily="2" charset="2"/>
              <a:buChar char="§"/>
            </a:pPr>
            <a:r>
              <a:rPr lang="en-US" dirty="0"/>
              <a:t>CFO: How much is this going to cost me?</a:t>
            </a:r>
          </a:p>
          <a:p>
            <a:pPr marL="342900" indent="-342900">
              <a:buFont typeface="Wingdings" pitchFamily="2" charset="2"/>
              <a:buChar char="§"/>
            </a:pPr>
            <a:r>
              <a:rPr lang="en-US" dirty="0"/>
              <a:t>CISO: What can I do to keep that from happening again?</a:t>
            </a:r>
          </a:p>
          <a:p>
            <a:pPr marL="342900" indent="-342900">
              <a:buFont typeface="Wingdings" pitchFamily="2" charset="2"/>
              <a:buChar char="§"/>
            </a:pPr>
            <a:r>
              <a:rPr lang="en-US" dirty="0"/>
              <a:t>Network Architect: How did this happen and how can we prevent it in the future?</a:t>
            </a:r>
          </a:p>
          <a:p>
            <a:pPr marL="342900" indent="-342900">
              <a:buFont typeface="Wingdings" pitchFamily="2" charset="2"/>
              <a:buChar char="§"/>
            </a:pPr>
            <a:r>
              <a:rPr lang="en-US" dirty="0"/>
              <a:t>Security Engineer: What are the Tactics, Techniques and Procedures that were used and how do we prevent this in the future?</a:t>
            </a:r>
          </a:p>
          <a:p>
            <a:pPr marL="342900" indent="-342900">
              <a:buFont typeface="Wingdings" pitchFamily="2" charset="2"/>
              <a:buChar char="§"/>
            </a:pPr>
            <a:r>
              <a:rPr lang="en-US" dirty="0"/>
              <a:t>Intelligence Analysts: What are the indicators?  Is this part of a campaign?</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23</a:t>
            </a:fld>
            <a:endParaRPr lang="en-US"/>
          </a:p>
        </p:txBody>
      </p:sp>
    </p:spTree>
    <p:extLst>
      <p:ext uri="{BB962C8B-B14F-4D97-AF65-F5344CB8AC3E}">
        <p14:creationId xmlns:p14="http://schemas.microsoft.com/office/powerpoint/2010/main" val="156814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a:t>
            </a:fld>
            <a:endParaRPr lang="en-US"/>
          </a:p>
        </p:txBody>
      </p:sp>
    </p:spTree>
    <p:extLst>
      <p:ext uri="{BB962C8B-B14F-4D97-AF65-F5344CB8AC3E}">
        <p14:creationId xmlns:p14="http://schemas.microsoft.com/office/powerpoint/2010/main" val="28307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3</a:t>
            </a:fld>
            <a:endParaRPr lang="en-US"/>
          </a:p>
        </p:txBody>
      </p:sp>
    </p:spTree>
    <p:extLst>
      <p:ext uri="{BB962C8B-B14F-4D97-AF65-F5344CB8AC3E}">
        <p14:creationId xmlns:p14="http://schemas.microsoft.com/office/powerpoint/2010/main" val="257470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Wingdings" pitchFamily="2" charset="2"/>
              <a:buChar char="§"/>
            </a:pPr>
            <a:r>
              <a:rPr lang="en-US"/>
              <a:t>You already do this, but make it an active process</a:t>
            </a:r>
          </a:p>
          <a:p>
            <a:pPr marL="457200" indent="-457200">
              <a:buFont typeface="Wingdings" pitchFamily="2" charset="2"/>
              <a:buChar char="§"/>
            </a:pPr>
            <a:r>
              <a:rPr lang="en-US"/>
              <a:t>Expose and attack your cognitive biases</a:t>
            </a:r>
          </a:p>
          <a:p>
            <a:pPr marL="457200" indent="-457200">
              <a:buFont typeface="Wingdings" pitchFamily="2" charset="2"/>
              <a:buChar char="§"/>
            </a:pPr>
            <a:r>
              <a:rPr lang="en-US"/>
              <a:t>Form an educated guess about the answer to your questions</a:t>
            </a:r>
          </a:p>
          <a:p>
            <a:pPr marL="457200" indent="-457200">
              <a:buFont typeface="Wingdings" pitchFamily="2" charset="2"/>
              <a:buChar char="§"/>
            </a:pPr>
            <a:r>
              <a:rPr lang="en-US"/>
              <a:t>Consider your “because” statement </a:t>
            </a:r>
          </a:p>
          <a:p>
            <a:pPr marL="1446213" lvl="1" indent="-457200">
              <a:buFont typeface="Wingdings" pitchFamily="2" charset="2"/>
              <a:buChar char="§"/>
            </a:pPr>
            <a:r>
              <a:rPr lang="en-US"/>
              <a:t>“I believe X because Y”</a:t>
            </a:r>
          </a:p>
          <a:p>
            <a:pPr marL="457200" indent="-457200">
              <a:buFont typeface="Wingdings" pitchFamily="2" charset="2"/>
              <a:buChar char="§"/>
            </a:pPr>
            <a:r>
              <a:rPr lang="en-US"/>
              <a:t>At times, you should consider if there is an adversary</a:t>
            </a:r>
          </a:p>
          <a:p>
            <a:endParaRPr lang="en-US"/>
          </a:p>
        </p:txBody>
      </p:sp>
      <p:sp>
        <p:nvSpPr>
          <p:cNvPr id="4" name="Slide Number Placeholder 3"/>
          <p:cNvSpPr>
            <a:spLocks noGrp="1"/>
          </p:cNvSpPr>
          <p:nvPr>
            <p:ph type="sldNum" sz="quarter" idx="5"/>
          </p:nvPr>
        </p:nvSpPr>
        <p:spPr/>
        <p:txBody>
          <a:bodyPr/>
          <a:lstStyle/>
          <a:p>
            <a:fld id="{481FB6BC-FC15-B049-B0C7-E18A9474B942}" type="slidenum">
              <a:rPr lang="en-US" smtClean="0"/>
              <a:t>6</a:t>
            </a:fld>
            <a:endParaRPr lang="en-US"/>
          </a:p>
        </p:txBody>
      </p:sp>
    </p:spTree>
    <p:extLst>
      <p:ext uri="{BB962C8B-B14F-4D97-AF65-F5344CB8AC3E}">
        <p14:creationId xmlns:p14="http://schemas.microsoft.com/office/powerpoint/2010/main" val="138694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dirty="0"/>
              <a:t>All available digital evidence is competently handled (no changes are made and evidence can be validated)</a:t>
            </a:r>
          </a:p>
          <a:p>
            <a:pPr marL="342900" indent="-342900">
              <a:buFont typeface="Wingdings" pitchFamily="2" charset="2"/>
              <a:buChar char="§"/>
            </a:pPr>
            <a:r>
              <a:rPr lang="en-US" dirty="0"/>
              <a:t>All logical hypothesis are properly developed, investigated and proven or disproven</a:t>
            </a:r>
          </a:p>
          <a:p>
            <a:pPr marL="342900" indent="-342900">
              <a:buFont typeface="Wingdings" pitchFamily="2" charset="2"/>
              <a:buChar char="§"/>
            </a:pPr>
            <a:r>
              <a:rPr lang="en-US" dirty="0"/>
              <a:t>The incident is comprehensively, clearly and accurately reported</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800" dirty="0">
                <a:effectLst/>
                <a:latin typeface="Segoe UI" panose="020B0502040204020203" pitchFamily="34" charset="0"/>
              </a:rPr>
              <a:t>Although as forensic investigators, we always want to know all of the aspects of an incident, "root cause" is not always one of the established objectives for an ER engagement</a:t>
            </a:r>
            <a:endParaRPr lang="en-US" dirty="0"/>
          </a:p>
          <a:p>
            <a:pPr marL="342900" indent="-342900">
              <a:buFont typeface="Wingdings" pitchFamily="2" charset="2"/>
              <a:buChar char="§"/>
            </a:pPr>
            <a:r>
              <a:rPr lang="en-US" dirty="0"/>
              <a:t>Models and Frameworks are beneficial to having order and process, however there is no perfect model for every situation</a:t>
            </a:r>
          </a:p>
          <a:p>
            <a:pPr marL="1331913" lvl="1" indent="-342900">
              <a:buFont typeface="Wingdings" pitchFamily="2" charset="2"/>
              <a:buChar char="§"/>
            </a:pPr>
            <a:r>
              <a:rPr lang="en-US" dirty="0"/>
              <a:t>Use your experience and intuition understand what works best and regularly review processes for necessary changes</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7</a:t>
            </a:fld>
            <a:endParaRPr lang="en-US"/>
          </a:p>
        </p:txBody>
      </p:sp>
    </p:spTree>
    <p:extLst>
      <p:ext uri="{BB962C8B-B14F-4D97-AF65-F5344CB8AC3E}">
        <p14:creationId xmlns:p14="http://schemas.microsoft.com/office/powerpoint/2010/main" val="178908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technology stack and technical controls deployed will assist CTIR to be able to identify applicable log sources, assist with scoping the incident, and assist in detection and correlation of malicious activity</a:t>
            </a:r>
          </a:p>
        </p:txBody>
      </p:sp>
      <p:sp>
        <p:nvSpPr>
          <p:cNvPr id="4" name="Slide Number Placeholder 3"/>
          <p:cNvSpPr>
            <a:spLocks noGrp="1"/>
          </p:cNvSpPr>
          <p:nvPr>
            <p:ph type="sldNum" sz="quarter" idx="5"/>
          </p:nvPr>
        </p:nvSpPr>
        <p:spPr/>
        <p:txBody>
          <a:bodyPr/>
          <a:lstStyle/>
          <a:p>
            <a:fld id="{481FB6BC-FC15-B049-B0C7-E18A9474B942}" type="slidenum">
              <a:rPr lang="en-US" smtClean="0"/>
              <a:t>8</a:t>
            </a:fld>
            <a:endParaRPr lang="en-US"/>
          </a:p>
        </p:txBody>
      </p:sp>
    </p:spTree>
    <p:extLst>
      <p:ext uri="{BB962C8B-B14F-4D97-AF65-F5344CB8AC3E}">
        <p14:creationId xmlns:p14="http://schemas.microsoft.com/office/powerpoint/2010/main" val="366103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8843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11</a:t>
            </a:fld>
            <a:endParaRPr lang="en-US"/>
          </a:p>
        </p:txBody>
      </p:sp>
    </p:spTree>
    <p:extLst>
      <p:ext uri="{BB962C8B-B14F-4D97-AF65-F5344CB8AC3E}">
        <p14:creationId xmlns:p14="http://schemas.microsoft.com/office/powerpoint/2010/main" val="301758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definite and there is not a clear answer on what is best, it depends on what the situation is.</a:t>
            </a:r>
          </a:p>
          <a:p>
            <a:endParaRPr lang="en-US" dirty="0"/>
          </a:p>
          <a:p>
            <a:r>
              <a:rPr lang="en-US" dirty="0"/>
              <a:t>Either way a memory dump should be sought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Volatility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Triage provides a way to rapidly assess a system to find additional leads or to better understand the activity on a system, especially where prior EDR visibility is lacking. This does not rule out collecting a full disk image, and this may very well be required to obtain specific files or indicators</a:t>
            </a:r>
            <a:endParaRPr lang="en-US" sz="1800" dirty="0">
              <a:effectLst/>
              <a:latin typeface="Arial" panose="020B0604020202020204"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14</a:t>
            </a:fld>
            <a:endParaRPr lang="en-US"/>
          </a:p>
        </p:txBody>
      </p:sp>
    </p:spTree>
    <p:extLst>
      <p:ext uri="{BB962C8B-B14F-4D97-AF65-F5344CB8AC3E}">
        <p14:creationId xmlns:p14="http://schemas.microsoft.com/office/powerpoint/2010/main" val="1047287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7" name="Title 1">
            <a:extLst>
              <a:ext uri="{FF2B5EF4-FFF2-40B4-BE49-F238E27FC236}">
                <a16:creationId xmlns:a16="http://schemas.microsoft.com/office/drawing/2014/main" id="{894639DC-99F1-6741-9909-73E70C53F3EE}"/>
              </a:ext>
            </a:extLst>
          </p:cNvPr>
          <p:cNvSpPr>
            <a:spLocks noGrp="1"/>
          </p:cNvSpPr>
          <p:nvPr>
            <p:ph type="title" hasCustomPrompt="1"/>
          </p:nvPr>
        </p:nvSpPr>
        <p:spPr>
          <a:xfrm>
            <a:off x="5534891" y="814533"/>
            <a:ext cx="6179924" cy="2978616"/>
          </a:xfrm>
        </p:spPr>
        <p:txBody>
          <a:bodyPr anchor="b" anchorCtr="0">
            <a:noAutofit/>
          </a:bodyPr>
          <a:lstStyle>
            <a:lvl1pPr algn="l">
              <a:defRPr sz="6400"/>
            </a:lvl1pPr>
          </a:lstStyle>
          <a:p>
            <a:r>
              <a:rPr lang="en-US"/>
              <a:t>Title of deck </a:t>
            </a:r>
            <a:br>
              <a:rPr lang="en-US"/>
            </a:br>
            <a:r>
              <a:rPr lang="en-US"/>
              <a:t>goes here</a:t>
            </a:r>
          </a:p>
        </p:txBody>
      </p:sp>
      <p:sp>
        <p:nvSpPr>
          <p:cNvPr id="12" name="Subtitle 2">
            <a:extLst>
              <a:ext uri="{FF2B5EF4-FFF2-40B4-BE49-F238E27FC236}">
                <a16:creationId xmlns:a16="http://schemas.microsoft.com/office/drawing/2014/main" id="{FA0C24DF-C987-EA44-8717-251CD96F7B77}"/>
              </a:ext>
            </a:extLst>
          </p:cNvPr>
          <p:cNvSpPr>
            <a:spLocks noGrp="1"/>
          </p:cNvSpPr>
          <p:nvPr>
            <p:ph type="subTitle" idx="1" hasCustomPrompt="1"/>
          </p:nvPr>
        </p:nvSpPr>
        <p:spPr>
          <a:xfrm>
            <a:off x="5534891" y="4094653"/>
            <a:ext cx="6179924" cy="382097"/>
          </a:xfrm>
        </p:spPr>
        <p:txBody>
          <a:bodyPr>
            <a:normAutofit/>
          </a:bodyPr>
          <a:lstStyle>
            <a:lvl1pPr marL="0" indent="0" algn="l">
              <a:buNone/>
              <a:defRPr sz="22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Subhead</a:t>
            </a:r>
          </a:p>
        </p:txBody>
      </p:sp>
      <p:sp>
        <p:nvSpPr>
          <p:cNvPr id="13" name="Text Placeholder 11">
            <a:extLst>
              <a:ext uri="{FF2B5EF4-FFF2-40B4-BE49-F238E27FC236}">
                <a16:creationId xmlns:a16="http://schemas.microsoft.com/office/drawing/2014/main" id="{40FBD9C5-2778-6647-A207-4CB705D462B4}"/>
              </a:ext>
            </a:extLst>
          </p:cNvPr>
          <p:cNvSpPr>
            <a:spLocks noGrp="1"/>
          </p:cNvSpPr>
          <p:nvPr>
            <p:ph type="body" sz="quarter" idx="10" hasCustomPrompt="1"/>
          </p:nvPr>
        </p:nvSpPr>
        <p:spPr>
          <a:xfrm>
            <a:off x="5534891" y="4772632"/>
            <a:ext cx="6179924" cy="422396"/>
          </a:xfrm>
        </p:spPr>
        <p:txBody>
          <a:bodyPr/>
          <a:lstStyle>
            <a:lvl1pPr>
              <a:defRPr sz="2200"/>
            </a:lvl1pPr>
          </a:lstStyle>
          <a:p>
            <a:pPr lvl="0"/>
            <a:r>
              <a:rPr lang="en-US"/>
              <a:t>Date</a:t>
            </a:r>
          </a:p>
        </p:txBody>
      </p:sp>
      <p:sp>
        <p:nvSpPr>
          <p:cNvPr id="14" name="TextBox 13">
            <a:extLst>
              <a:ext uri="{FF2B5EF4-FFF2-40B4-BE49-F238E27FC236}">
                <a16:creationId xmlns:a16="http://schemas.microsoft.com/office/drawing/2014/main" id="{7247A3FD-109D-984A-810C-2C577EA6F43F}"/>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97600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2" y="2"/>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2" name="Title 1"/>
          <p:cNvSpPr>
            <a:spLocks noGrp="1"/>
          </p:cNvSpPr>
          <p:nvPr>
            <p:ph type="title"/>
          </p:nvPr>
        </p:nvSpPr>
        <p:spPr>
          <a:xfrm>
            <a:off x="2" y="-43700"/>
            <a:ext cx="12188824" cy="837515"/>
          </a:xfrm>
        </p:spPr>
        <p:txBody>
          <a:bodyPr/>
          <a:lstStyle/>
          <a:p>
            <a:r>
              <a:rPr lang="en-US"/>
              <a:t>Click to edit Master title style</a:t>
            </a:r>
          </a:p>
        </p:txBody>
      </p:sp>
      <p:sp>
        <p:nvSpPr>
          <p:cNvPr id="10" name="Subtitle 2"/>
          <p:cNvSpPr>
            <a:spLocks noGrp="1"/>
          </p:cNvSpPr>
          <p:nvPr>
            <p:ph type="subTitle" idx="1"/>
          </p:nvPr>
        </p:nvSpPr>
        <p:spPr>
          <a:xfrm>
            <a:off x="2" y="805965"/>
            <a:ext cx="12188824" cy="735225"/>
          </a:xfrm>
        </p:spPr>
        <p:txBody>
          <a:bodyPr>
            <a:normAutofit/>
          </a:bodyPr>
          <a:lstStyle>
            <a:lvl1pPr marL="0" indent="0" algn="ctr">
              <a:buNone/>
              <a:defRPr sz="2099">
                <a:solidFill>
                  <a:schemeClr val="tx1"/>
                </a:solidFill>
                <a:latin typeface="Calibri Light"/>
                <a:cs typeface="Calibri Light"/>
              </a:defRPr>
            </a:lvl1pPr>
            <a:lvl2pPr marL="609341" indent="0" algn="ctr">
              <a:buNone/>
              <a:defRPr>
                <a:solidFill>
                  <a:schemeClr val="tx1">
                    <a:tint val="75000"/>
                  </a:schemeClr>
                </a:solidFill>
              </a:defRPr>
            </a:lvl2pPr>
            <a:lvl3pPr marL="1218682" indent="0" algn="ctr">
              <a:buNone/>
              <a:defRPr>
                <a:solidFill>
                  <a:schemeClr val="tx1">
                    <a:tint val="75000"/>
                  </a:schemeClr>
                </a:solidFill>
              </a:defRPr>
            </a:lvl3pPr>
            <a:lvl4pPr marL="1828023" indent="0" algn="ctr">
              <a:buNone/>
              <a:defRPr>
                <a:solidFill>
                  <a:schemeClr val="tx1">
                    <a:tint val="75000"/>
                  </a:schemeClr>
                </a:solidFill>
              </a:defRPr>
            </a:lvl4pPr>
            <a:lvl5pPr marL="2437364" indent="0" algn="ctr">
              <a:buNone/>
              <a:defRPr>
                <a:solidFill>
                  <a:schemeClr val="tx1">
                    <a:tint val="75000"/>
                  </a:schemeClr>
                </a:solidFill>
              </a:defRPr>
            </a:lvl5pPr>
            <a:lvl6pPr marL="3046705" indent="0" algn="ctr">
              <a:buNone/>
              <a:defRPr>
                <a:solidFill>
                  <a:schemeClr val="tx1">
                    <a:tint val="75000"/>
                  </a:schemeClr>
                </a:solidFill>
              </a:defRPr>
            </a:lvl6pPr>
            <a:lvl7pPr marL="3656046" indent="0" algn="ctr">
              <a:buNone/>
              <a:defRPr>
                <a:solidFill>
                  <a:schemeClr val="tx1">
                    <a:tint val="75000"/>
                  </a:schemeClr>
                </a:solidFill>
              </a:defRPr>
            </a:lvl7pPr>
            <a:lvl8pPr marL="4265387" indent="0" algn="ctr">
              <a:buNone/>
              <a:defRPr>
                <a:solidFill>
                  <a:schemeClr val="tx1">
                    <a:tint val="75000"/>
                  </a:schemeClr>
                </a:solidFill>
              </a:defRPr>
            </a:lvl8pPr>
            <a:lvl9pPr marL="4874728" indent="0" algn="ctr">
              <a:buNone/>
              <a:defRPr>
                <a:solidFill>
                  <a:schemeClr val="tx1">
                    <a:tint val="75000"/>
                  </a:schemeClr>
                </a:solidFill>
              </a:defRPr>
            </a:lvl9pPr>
          </a:lstStyle>
          <a:p>
            <a:r>
              <a:rPr lang="en-US"/>
              <a:t>Click to edit Master subtitle style</a:t>
            </a:r>
          </a:p>
        </p:txBody>
      </p:sp>
      <p:sp>
        <p:nvSpPr>
          <p:cNvPr id="14" name="Text Placeholder 13"/>
          <p:cNvSpPr>
            <a:spLocks noGrp="1"/>
          </p:cNvSpPr>
          <p:nvPr>
            <p:ph type="body" sz="quarter" idx="11"/>
          </p:nvPr>
        </p:nvSpPr>
        <p:spPr>
          <a:xfrm>
            <a:off x="214114" y="4719365"/>
            <a:ext cx="4598318" cy="1967659"/>
          </a:xfrm>
        </p:spPr>
        <p:txBody>
          <a:bodyPr anchor="b"/>
          <a:lstStyle>
            <a:lvl1pPr marL="0" indent="0">
              <a:buNone/>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EC0E25EC-5984-BD4B-B018-F67C92E068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35670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8503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3219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8375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6" name="Text Placeholder 5">
            <a:extLst>
              <a:ext uri="{FF2B5EF4-FFF2-40B4-BE49-F238E27FC236}">
                <a16:creationId xmlns:a16="http://schemas.microsoft.com/office/drawing/2014/main" id="{A3FC1EFF-FEF6-254E-AE3A-B07BE77E1874}"/>
              </a:ext>
            </a:extLst>
          </p:cNvPr>
          <p:cNvSpPr>
            <a:spLocks noGrp="1"/>
          </p:cNvSpPr>
          <p:nvPr>
            <p:ph type="body" sz="quarter" idx="11" hasCustomPrompt="1"/>
          </p:nvPr>
        </p:nvSpPr>
        <p:spPr>
          <a:xfrm>
            <a:off x="9267825" y="1873250"/>
            <a:ext cx="2503487" cy="4329113"/>
          </a:xfrm>
        </p:spPr>
        <p:txBody>
          <a:bodyPr/>
          <a:lstStyle/>
          <a:p>
            <a:pPr lvl="0"/>
            <a:r>
              <a:rPr lang="en-US"/>
              <a:t>Sidebar text here</a:t>
            </a:r>
          </a:p>
        </p:txBody>
      </p:sp>
    </p:spTree>
    <p:extLst>
      <p:ext uri="{BB962C8B-B14F-4D97-AF65-F5344CB8AC3E}">
        <p14:creationId xmlns:p14="http://schemas.microsoft.com/office/powerpoint/2010/main" val="394533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95138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dirty="0"/>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2668370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67A406-0C7A-AF4D-829C-1852CB1FBCEC}"/>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dirty="0"/>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Content should go here. Only use bullets if you have more than one item to address. </a:t>
            </a:r>
            <a:endParaRPr lang="en-US" sz="2000" baseline="0" dirty="0">
              <a:solidFill>
                <a:schemeClr val="bg1"/>
              </a:solidFill>
            </a:endParaRPr>
          </a:p>
          <a:p>
            <a:endParaRPr lang="en-US" dirty="0"/>
          </a:p>
          <a:p>
            <a:endParaRPr lang="en-US" dirty="0"/>
          </a:p>
          <a:p>
            <a:endParaRPr lang="en-US" dirty="0"/>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dirty="0"/>
              <a:t>This is a great place for more content or an image</a:t>
            </a:r>
          </a:p>
        </p:txBody>
      </p:sp>
      <p:sp>
        <p:nvSpPr>
          <p:cNvPr id="2" name="Footer Placeholder 1">
            <a:extLst>
              <a:ext uri="{FF2B5EF4-FFF2-40B4-BE49-F238E27FC236}">
                <a16:creationId xmlns:a16="http://schemas.microsoft.com/office/drawing/2014/main" id="{A31E64A7-85BA-E44B-AFF5-068C84E82219}"/>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14" name="Picture 13">
            <a:extLst>
              <a:ext uri="{FF2B5EF4-FFF2-40B4-BE49-F238E27FC236}">
                <a16:creationId xmlns:a16="http://schemas.microsoft.com/office/drawing/2014/main" id="{D40D53CD-E55B-A349-AC5C-EA18FFF2484A}"/>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4067438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FB05CF-AB93-004E-BABE-ADCD012A400E}"/>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4" name="Picture 3">
            <a:extLst>
              <a:ext uri="{FF2B5EF4-FFF2-40B4-BE49-F238E27FC236}">
                <a16:creationId xmlns:a16="http://schemas.microsoft.com/office/drawing/2014/main" id="{BC72007F-AFCE-CB42-B695-851F6AF2944F}"/>
              </a:ext>
            </a:extLst>
          </p:cNvPr>
          <p:cNvPicPr>
            <a:picLocks noChangeAspect="1"/>
          </p:cNvPicPr>
          <p:nvPr userDrawn="1"/>
        </p:nvPicPr>
        <p:blipFill>
          <a:blip r:embed="rId2"/>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1424652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1337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3439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11" name="Picture 10">
            <a:extLst>
              <a:ext uri="{FF2B5EF4-FFF2-40B4-BE49-F238E27FC236}">
                <a16:creationId xmlns:a16="http://schemas.microsoft.com/office/drawing/2014/main" id="{94CDA066-9193-0047-BF2D-8BDE663ABAB4}"/>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86118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em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04DB1-224B-0A43-94DE-AFD3CE4B913C}"/>
              </a:ext>
            </a:extLst>
          </p:cNvPr>
          <p:cNvSpPr/>
          <p:nvPr userDrawn="1"/>
        </p:nvSpPr>
        <p:spPr>
          <a:xfrm>
            <a:off x="3174" y="0"/>
            <a:ext cx="12185651" cy="4017195"/>
          </a:xfrm>
          <a:prstGeom prst="rect">
            <a:avLst/>
          </a:prstGeom>
          <a:solidFill>
            <a:srgbClr val="1C1C1C"/>
          </a:solid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Graphic 5">
            <a:extLst>
              <a:ext uri="{FF2B5EF4-FFF2-40B4-BE49-F238E27FC236}">
                <a16:creationId xmlns:a16="http://schemas.microsoft.com/office/drawing/2014/main" id="{E00CE516-A123-9C43-AE4F-6CAC3C30D7AE}"/>
              </a:ext>
            </a:extLst>
          </p:cNvPr>
          <p:cNvSpPr/>
          <p:nvPr userDrawn="1"/>
        </p:nvSpPr>
        <p:spPr>
          <a:xfrm>
            <a:off x="4469100" y="262702"/>
            <a:ext cx="3242026" cy="3499616"/>
          </a:xfrm>
          <a:custGeom>
            <a:avLst/>
            <a:gdLst>
              <a:gd name="connsiteX0" fmla="*/ 2933241 w 2933242"/>
              <a:gd name="connsiteY0" fmla="*/ 1699912 h 3166298"/>
              <a:gd name="connsiteX1" fmla="*/ 1466723 w 2933242"/>
              <a:gd name="connsiteY1" fmla="*/ 3166299 h 3166298"/>
              <a:gd name="connsiteX2" fmla="*/ 578686 w 2933242"/>
              <a:gd name="connsiteY2" fmla="*/ 2866545 h 3166298"/>
              <a:gd name="connsiteX3" fmla="*/ 594066 w 2933242"/>
              <a:gd name="connsiteY3" fmla="*/ 2850116 h 3166298"/>
              <a:gd name="connsiteX4" fmla="*/ 651031 w 2933242"/>
              <a:gd name="connsiteY4" fmla="*/ 2789434 h 3166298"/>
              <a:gd name="connsiteX5" fmla="*/ 693470 w 2933242"/>
              <a:gd name="connsiteY5" fmla="*/ 2744516 h 3166298"/>
              <a:gd name="connsiteX6" fmla="*/ 758600 w 2933242"/>
              <a:gd name="connsiteY6" fmla="*/ 2675287 h 3166298"/>
              <a:gd name="connsiteX7" fmla="*/ 796577 w 2933242"/>
              <a:gd name="connsiteY7" fmla="*/ 2658859 h 3166298"/>
              <a:gd name="connsiteX8" fmla="*/ 1955816 w 2933242"/>
              <a:gd name="connsiteY8" fmla="*/ 2658859 h 3166298"/>
              <a:gd name="connsiteX9" fmla="*/ 2155193 w 2933242"/>
              <a:gd name="connsiteY9" fmla="*/ 2658859 h 3166298"/>
              <a:gd name="connsiteX10" fmla="*/ 2369572 w 2933242"/>
              <a:gd name="connsiteY10" fmla="*/ 2444620 h 3166298"/>
              <a:gd name="connsiteX11" fmla="*/ 2369572 w 2933242"/>
              <a:gd name="connsiteY11" fmla="*/ 2444525 h 3166298"/>
              <a:gd name="connsiteX12" fmla="*/ 2369572 w 2933242"/>
              <a:gd name="connsiteY12" fmla="*/ 985783 h 3166298"/>
              <a:gd name="connsiteX13" fmla="*/ 2384952 w 2933242"/>
              <a:gd name="connsiteY13" fmla="*/ 946753 h 3166298"/>
              <a:gd name="connsiteX14" fmla="*/ 2517871 w 2933242"/>
              <a:gd name="connsiteY14" fmla="*/ 805162 h 3166298"/>
              <a:gd name="connsiteX15" fmla="*/ 2577210 w 2933242"/>
              <a:gd name="connsiteY15" fmla="*/ 742106 h 3166298"/>
              <a:gd name="connsiteX16" fmla="*/ 2933241 w 2933242"/>
              <a:gd name="connsiteY16" fmla="*/ 1699912 h 3166298"/>
              <a:gd name="connsiteX17" fmla="*/ 2350489 w 2933242"/>
              <a:gd name="connsiteY17" fmla="*/ 867933 h 3166298"/>
              <a:gd name="connsiteX18" fmla="*/ 2523947 w 2933242"/>
              <a:gd name="connsiteY18" fmla="*/ 683798 h 3166298"/>
              <a:gd name="connsiteX19" fmla="*/ 2417138 w 2933242"/>
              <a:gd name="connsiteY19" fmla="*/ 583231 h 3166298"/>
              <a:gd name="connsiteX20" fmla="*/ 2248236 w 2933242"/>
              <a:gd name="connsiteY20" fmla="*/ 762618 h 3166298"/>
              <a:gd name="connsiteX21" fmla="*/ 2350489 w 2933242"/>
              <a:gd name="connsiteY21" fmla="*/ 867933 h 3166298"/>
              <a:gd name="connsiteX22" fmla="*/ 583148 w 2933242"/>
              <a:gd name="connsiteY22" fmla="*/ 2532082 h 3166298"/>
              <a:gd name="connsiteX23" fmla="*/ 409689 w 2933242"/>
              <a:gd name="connsiteY23" fmla="*/ 2716027 h 3166298"/>
              <a:gd name="connsiteX24" fmla="*/ 516499 w 2933242"/>
              <a:gd name="connsiteY24" fmla="*/ 2816594 h 3166298"/>
              <a:gd name="connsiteX25" fmla="*/ 685400 w 2933242"/>
              <a:gd name="connsiteY25" fmla="*/ 2637017 h 3166298"/>
              <a:gd name="connsiteX26" fmla="*/ 583148 w 2933242"/>
              <a:gd name="connsiteY26" fmla="*/ 2532082 h 3166298"/>
              <a:gd name="connsiteX27" fmla="*/ 1606050 w 2933242"/>
              <a:gd name="connsiteY27" fmla="*/ 1748914 h 3166298"/>
              <a:gd name="connsiteX28" fmla="*/ 1923915 w 2933242"/>
              <a:gd name="connsiteY28" fmla="*/ 1546261 h 3166298"/>
              <a:gd name="connsiteX29" fmla="*/ 1944812 w 2933242"/>
              <a:gd name="connsiteY29" fmla="*/ 1549015 h 3166298"/>
              <a:gd name="connsiteX30" fmla="*/ 1947841 w 2933242"/>
              <a:gd name="connsiteY30" fmla="*/ 1559366 h 3166298"/>
              <a:gd name="connsiteX31" fmla="*/ 1933220 w 2933242"/>
              <a:gd name="connsiteY31" fmla="*/ 1643884 h 3166298"/>
              <a:gd name="connsiteX32" fmla="*/ 1945638 w 2933242"/>
              <a:gd name="connsiteY32" fmla="*/ 1661091 h 3166298"/>
              <a:gd name="connsiteX33" fmla="*/ 1957809 w 2933242"/>
              <a:gd name="connsiteY33" fmla="*/ 1657653 h 3166298"/>
              <a:gd name="connsiteX34" fmla="*/ 2043257 w 2933242"/>
              <a:gd name="connsiteY34" fmla="*/ 1582822 h 3166298"/>
              <a:gd name="connsiteX35" fmla="*/ 2035567 w 2933242"/>
              <a:gd name="connsiteY35" fmla="*/ 1376465 h 3166298"/>
              <a:gd name="connsiteX36" fmla="*/ 1855842 w 2933242"/>
              <a:gd name="connsiteY36" fmla="*/ 1173812 h 3166298"/>
              <a:gd name="connsiteX37" fmla="*/ 1817865 w 2933242"/>
              <a:gd name="connsiteY37" fmla="*/ 1148931 h 3166298"/>
              <a:gd name="connsiteX38" fmla="*/ 1804953 w 2933242"/>
              <a:gd name="connsiteY38" fmla="*/ 1140670 h 3166298"/>
              <a:gd name="connsiteX39" fmla="*/ 1781503 w 2933242"/>
              <a:gd name="connsiteY39" fmla="*/ 1125665 h 3166298"/>
              <a:gd name="connsiteX40" fmla="*/ 1767926 w 2933242"/>
              <a:gd name="connsiteY40" fmla="*/ 1117118 h 3166298"/>
              <a:gd name="connsiteX41" fmla="*/ 1747324 w 2933242"/>
              <a:gd name="connsiteY41" fmla="*/ 1104203 h 3166298"/>
              <a:gd name="connsiteX42" fmla="*/ 1734127 w 2933242"/>
              <a:gd name="connsiteY42" fmla="*/ 1096037 h 3166298"/>
              <a:gd name="connsiteX43" fmla="*/ 1714569 w 2933242"/>
              <a:gd name="connsiteY43" fmla="*/ 1084261 h 3166298"/>
              <a:gd name="connsiteX44" fmla="*/ 1702891 w 2933242"/>
              <a:gd name="connsiteY44" fmla="*/ 1077139 h 3166298"/>
              <a:gd name="connsiteX45" fmla="*/ 1683238 w 2933242"/>
              <a:gd name="connsiteY45" fmla="*/ 1065553 h 3166298"/>
              <a:gd name="connsiteX46" fmla="*/ 1673744 w 2933242"/>
              <a:gd name="connsiteY46" fmla="*/ 1059950 h 3166298"/>
              <a:gd name="connsiteX47" fmla="*/ 1652857 w 2933242"/>
              <a:gd name="connsiteY47" fmla="*/ 1047890 h 3166298"/>
              <a:gd name="connsiteX48" fmla="*/ 1646590 w 2933242"/>
              <a:gd name="connsiteY48" fmla="*/ 1044281 h 3166298"/>
              <a:gd name="connsiteX49" fmla="*/ 1596841 w 2933242"/>
              <a:gd name="connsiteY49" fmla="*/ 1016742 h 3166298"/>
              <a:gd name="connsiteX50" fmla="*/ 1511393 w 2933242"/>
              <a:gd name="connsiteY50" fmla="*/ 973818 h 3166298"/>
              <a:gd name="connsiteX51" fmla="*/ 1511393 w 2933242"/>
              <a:gd name="connsiteY51" fmla="*/ 2055647 h 3166298"/>
              <a:gd name="connsiteX52" fmla="*/ 1609943 w 2933242"/>
              <a:gd name="connsiteY52" fmla="*/ 1964577 h 3166298"/>
              <a:gd name="connsiteX53" fmla="*/ 1616969 w 2933242"/>
              <a:gd name="connsiteY53" fmla="*/ 1944065 h 3166298"/>
              <a:gd name="connsiteX54" fmla="*/ 1590385 w 2933242"/>
              <a:gd name="connsiteY54" fmla="*/ 1778922 h 3166298"/>
              <a:gd name="connsiteX55" fmla="*/ 1606050 w 2933242"/>
              <a:gd name="connsiteY55" fmla="*/ 1748914 h 3166298"/>
              <a:gd name="connsiteX56" fmla="*/ 1672509 w 2933242"/>
              <a:gd name="connsiteY56" fmla="*/ 2475388 h 3166298"/>
              <a:gd name="connsiteX57" fmla="*/ 2057973 w 2933242"/>
              <a:gd name="connsiteY57" fmla="*/ 2074925 h 3166298"/>
              <a:gd name="connsiteX58" fmla="*/ 2086456 w 2933242"/>
              <a:gd name="connsiteY58" fmla="*/ 1984329 h 3166298"/>
              <a:gd name="connsiteX59" fmla="*/ 2054555 w 2933242"/>
              <a:gd name="connsiteY59" fmla="*/ 1725648 h 3166298"/>
              <a:gd name="connsiteX60" fmla="*/ 2052561 w 2933242"/>
              <a:gd name="connsiteY60" fmla="*/ 1680445 h 3166298"/>
              <a:gd name="connsiteX61" fmla="*/ 1724917 w 2933242"/>
              <a:gd name="connsiteY61" fmla="*/ 1967046 h 3166298"/>
              <a:gd name="connsiteX62" fmla="*/ 1638520 w 2933242"/>
              <a:gd name="connsiteY62" fmla="*/ 2459624 h 3166298"/>
              <a:gd name="connsiteX63" fmla="*/ 1656464 w 2933242"/>
              <a:gd name="connsiteY63" fmla="*/ 2481380 h 3166298"/>
              <a:gd name="connsiteX64" fmla="*/ 1672699 w 2933242"/>
              <a:gd name="connsiteY64" fmla="*/ 2475388 h 3166298"/>
              <a:gd name="connsiteX65" fmla="*/ 891519 w 2933242"/>
              <a:gd name="connsiteY65" fmla="*/ 1679970 h 3166298"/>
              <a:gd name="connsiteX66" fmla="*/ 889430 w 2933242"/>
              <a:gd name="connsiteY66" fmla="*/ 1725648 h 3166298"/>
              <a:gd name="connsiteX67" fmla="*/ 857624 w 2933242"/>
              <a:gd name="connsiteY67" fmla="*/ 1984804 h 3166298"/>
              <a:gd name="connsiteX68" fmla="*/ 886107 w 2933242"/>
              <a:gd name="connsiteY68" fmla="*/ 2075400 h 3166298"/>
              <a:gd name="connsiteX69" fmla="*/ 1271571 w 2933242"/>
              <a:gd name="connsiteY69" fmla="*/ 2475863 h 3166298"/>
              <a:gd name="connsiteX70" fmla="*/ 1299759 w 2933242"/>
              <a:gd name="connsiteY70" fmla="*/ 2476376 h 3166298"/>
              <a:gd name="connsiteX71" fmla="*/ 1305750 w 2933242"/>
              <a:gd name="connsiteY71" fmla="*/ 2459909 h 3166298"/>
              <a:gd name="connsiteX72" fmla="*/ 1219258 w 2933242"/>
              <a:gd name="connsiteY72" fmla="*/ 1966951 h 3166298"/>
              <a:gd name="connsiteX73" fmla="*/ 1326922 w 2933242"/>
              <a:gd name="connsiteY73" fmla="*/ 1944065 h 3166298"/>
              <a:gd name="connsiteX74" fmla="*/ 1333852 w 2933242"/>
              <a:gd name="connsiteY74" fmla="*/ 1964577 h 3166298"/>
              <a:gd name="connsiteX75" fmla="*/ 1432022 w 2933242"/>
              <a:gd name="connsiteY75" fmla="*/ 2055267 h 3166298"/>
              <a:gd name="connsiteX76" fmla="*/ 1432022 w 2933242"/>
              <a:gd name="connsiteY76" fmla="*/ 974008 h 3166298"/>
              <a:gd name="connsiteX77" fmla="*/ 1347429 w 2933242"/>
              <a:gd name="connsiteY77" fmla="*/ 1016742 h 3166298"/>
              <a:gd name="connsiteX78" fmla="*/ 1297679 w 2933242"/>
              <a:gd name="connsiteY78" fmla="*/ 1044281 h 3166298"/>
              <a:gd name="connsiteX79" fmla="*/ 1291413 w 2933242"/>
              <a:gd name="connsiteY79" fmla="*/ 1047890 h 3166298"/>
              <a:gd name="connsiteX80" fmla="*/ 1270431 w 2933242"/>
              <a:gd name="connsiteY80" fmla="*/ 1059950 h 3166298"/>
              <a:gd name="connsiteX81" fmla="*/ 1260937 w 2933242"/>
              <a:gd name="connsiteY81" fmla="*/ 1065553 h 3166298"/>
              <a:gd name="connsiteX82" fmla="*/ 1241284 w 2933242"/>
              <a:gd name="connsiteY82" fmla="*/ 1077139 h 3166298"/>
              <a:gd name="connsiteX83" fmla="*/ 1229606 w 2933242"/>
              <a:gd name="connsiteY83" fmla="*/ 1084261 h 3166298"/>
              <a:gd name="connsiteX84" fmla="*/ 1210618 w 2933242"/>
              <a:gd name="connsiteY84" fmla="*/ 1096037 h 3166298"/>
              <a:gd name="connsiteX85" fmla="*/ 1197326 w 2933242"/>
              <a:gd name="connsiteY85" fmla="*/ 1104203 h 3166298"/>
              <a:gd name="connsiteX86" fmla="*/ 1176629 w 2933242"/>
              <a:gd name="connsiteY86" fmla="*/ 1117118 h 3166298"/>
              <a:gd name="connsiteX87" fmla="*/ 1163052 w 2933242"/>
              <a:gd name="connsiteY87" fmla="*/ 1125665 h 3166298"/>
              <a:gd name="connsiteX88" fmla="*/ 1139601 w 2933242"/>
              <a:gd name="connsiteY88" fmla="*/ 1140670 h 3166298"/>
              <a:gd name="connsiteX89" fmla="*/ 1126689 w 2933242"/>
              <a:gd name="connsiteY89" fmla="*/ 1148931 h 3166298"/>
              <a:gd name="connsiteX90" fmla="*/ 1088713 w 2933242"/>
              <a:gd name="connsiteY90" fmla="*/ 1173812 h 3166298"/>
              <a:gd name="connsiteX91" fmla="*/ 909083 w 2933242"/>
              <a:gd name="connsiteY91" fmla="*/ 1376465 h 3166298"/>
              <a:gd name="connsiteX92" fmla="*/ 901298 w 2933242"/>
              <a:gd name="connsiteY92" fmla="*/ 1582347 h 3166298"/>
              <a:gd name="connsiteX93" fmla="*/ 986745 w 2933242"/>
              <a:gd name="connsiteY93" fmla="*/ 1657084 h 3166298"/>
              <a:gd name="connsiteX94" fmla="*/ 1007775 w 2933242"/>
              <a:gd name="connsiteY94" fmla="*/ 1655669 h 3166298"/>
              <a:gd name="connsiteX95" fmla="*/ 1011240 w 2933242"/>
              <a:gd name="connsiteY95" fmla="*/ 1643314 h 3166298"/>
              <a:gd name="connsiteX96" fmla="*/ 996809 w 2933242"/>
              <a:gd name="connsiteY96" fmla="*/ 1559366 h 3166298"/>
              <a:gd name="connsiteX97" fmla="*/ 1010386 w 2933242"/>
              <a:gd name="connsiteY97" fmla="*/ 1543231 h 3166298"/>
              <a:gd name="connsiteX98" fmla="*/ 1020734 w 2933242"/>
              <a:gd name="connsiteY98" fmla="*/ 1546261 h 3166298"/>
              <a:gd name="connsiteX99" fmla="*/ 1338599 w 2933242"/>
              <a:gd name="connsiteY99" fmla="*/ 1748914 h 3166298"/>
              <a:gd name="connsiteX100" fmla="*/ 1354075 w 2933242"/>
              <a:gd name="connsiteY100" fmla="*/ 1778922 h 3166298"/>
              <a:gd name="connsiteX101" fmla="*/ 1471233 w 2933242"/>
              <a:gd name="connsiteY101" fmla="*/ 873726 h 3166298"/>
              <a:gd name="connsiteX102" fmla="*/ 1485189 w 2933242"/>
              <a:gd name="connsiteY102" fmla="*/ 878949 h 3166298"/>
              <a:gd name="connsiteX103" fmla="*/ 1598550 w 2933242"/>
              <a:gd name="connsiteY103" fmla="*/ 933363 h 3166298"/>
              <a:gd name="connsiteX104" fmla="*/ 1612981 w 2933242"/>
              <a:gd name="connsiteY104" fmla="*/ 842483 h 3166298"/>
              <a:gd name="connsiteX105" fmla="*/ 1600734 w 2933242"/>
              <a:gd name="connsiteY105" fmla="*/ 825486 h 3166298"/>
              <a:gd name="connsiteX106" fmla="*/ 1598360 w 2933242"/>
              <a:gd name="connsiteY106" fmla="*/ 825294 h 3166298"/>
              <a:gd name="connsiteX107" fmla="*/ 1345340 w 2933242"/>
              <a:gd name="connsiteY107" fmla="*/ 823870 h 3166298"/>
              <a:gd name="connsiteX108" fmla="*/ 1330358 w 2933242"/>
              <a:gd name="connsiteY108" fmla="*/ 838890 h 3166298"/>
              <a:gd name="connsiteX109" fmla="*/ 1330529 w 2933242"/>
              <a:gd name="connsiteY109" fmla="*/ 841153 h 3166298"/>
              <a:gd name="connsiteX110" fmla="*/ 1345150 w 2933242"/>
              <a:gd name="connsiteY110" fmla="*/ 932698 h 3166298"/>
              <a:gd name="connsiteX111" fmla="*/ 1457277 w 2933242"/>
              <a:gd name="connsiteY111" fmla="*/ 878949 h 3166298"/>
              <a:gd name="connsiteX112" fmla="*/ 548969 w 2933242"/>
              <a:gd name="connsiteY112" fmla="*/ 2453261 h 3166298"/>
              <a:gd name="connsiteX113" fmla="*/ 564349 w 2933242"/>
              <a:gd name="connsiteY113" fmla="*/ 2414231 h 3166298"/>
              <a:gd name="connsiteX114" fmla="*/ 564349 w 2933242"/>
              <a:gd name="connsiteY114" fmla="*/ 955300 h 3166298"/>
              <a:gd name="connsiteX115" fmla="*/ 778633 w 2933242"/>
              <a:gd name="connsiteY115" fmla="*/ 740776 h 3166298"/>
              <a:gd name="connsiteX116" fmla="*/ 778918 w 2933242"/>
              <a:gd name="connsiteY116" fmla="*/ 740776 h 3166298"/>
              <a:gd name="connsiteX117" fmla="*/ 1268437 w 2933242"/>
              <a:gd name="connsiteY117" fmla="*/ 740776 h 3166298"/>
              <a:gd name="connsiteX118" fmla="*/ 1191250 w 2933242"/>
              <a:gd name="connsiteY118" fmla="*/ 259214 h 3166298"/>
              <a:gd name="connsiteX119" fmla="*/ 395 w 2933242"/>
              <a:gd name="connsiteY119" fmla="*/ 1667530 h 3166298"/>
              <a:gd name="connsiteX120" fmla="*/ 356332 w 2933242"/>
              <a:gd name="connsiteY120" fmla="*/ 2657909 h 3166298"/>
              <a:gd name="connsiteX121" fmla="*/ 439311 w 2933242"/>
              <a:gd name="connsiteY121" fmla="*/ 2569687 h 3166298"/>
              <a:gd name="connsiteX122" fmla="*/ 1817486 w 2933242"/>
              <a:gd name="connsiteY122" fmla="*/ 740776 h 3166298"/>
              <a:gd name="connsiteX123" fmla="*/ 2137344 w 2933242"/>
              <a:gd name="connsiteY123" fmla="*/ 740776 h 3166298"/>
              <a:gd name="connsiteX124" fmla="*/ 2175321 w 2933242"/>
              <a:gd name="connsiteY124" fmla="*/ 724347 h 3166298"/>
              <a:gd name="connsiteX125" fmla="*/ 2200671 w 2933242"/>
              <a:gd name="connsiteY125" fmla="*/ 697378 h 3166298"/>
              <a:gd name="connsiteX126" fmla="*/ 2216146 w 2933242"/>
              <a:gd name="connsiteY126" fmla="*/ 680949 h 3166298"/>
              <a:gd name="connsiteX127" fmla="*/ 2285833 w 2933242"/>
              <a:gd name="connsiteY127" fmla="*/ 606877 h 3166298"/>
              <a:gd name="connsiteX128" fmla="*/ 2340045 w 2933242"/>
              <a:gd name="connsiteY128" fmla="*/ 549234 h 3166298"/>
              <a:gd name="connsiteX129" fmla="*/ 2355426 w 2933242"/>
              <a:gd name="connsiteY129" fmla="*/ 532805 h 3166298"/>
              <a:gd name="connsiteX130" fmla="*/ 1752545 w 2933242"/>
              <a:gd name="connsiteY130" fmla="*/ 260733 h 3166298"/>
              <a:gd name="connsiteX131" fmla="*/ 1675548 w 2933242"/>
              <a:gd name="connsiteY131" fmla="*/ 740776 h 3166298"/>
              <a:gd name="connsiteX132" fmla="*/ 1350277 w 2933242"/>
              <a:gd name="connsiteY132" fmla="*/ 750273 h 3166298"/>
              <a:gd name="connsiteX133" fmla="*/ 1593328 w 2933242"/>
              <a:gd name="connsiteY133" fmla="*/ 751602 h 3166298"/>
              <a:gd name="connsiteX134" fmla="*/ 1705739 w 2933242"/>
              <a:gd name="connsiteY134" fmla="*/ 50293 h 3166298"/>
              <a:gd name="connsiteX135" fmla="*/ 1677475 w 2933242"/>
              <a:gd name="connsiteY135" fmla="*/ 11075 h 3166298"/>
              <a:gd name="connsiteX136" fmla="*/ 1676117 w 2933242"/>
              <a:gd name="connsiteY136" fmla="*/ 10883 h 3166298"/>
              <a:gd name="connsiteX137" fmla="*/ 1471993 w 2933242"/>
              <a:gd name="connsiteY137" fmla="*/ 57 h 3166298"/>
              <a:gd name="connsiteX138" fmla="*/ 1267963 w 2933242"/>
              <a:gd name="connsiteY138" fmla="*/ 10883 h 3166298"/>
              <a:gd name="connsiteX139" fmla="*/ 1238075 w 2933242"/>
              <a:gd name="connsiteY139" fmla="*/ 49049 h 3166298"/>
              <a:gd name="connsiteX140" fmla="*/ 1238246 w 2933242"/>
              <a:gd name="connsiteY140" fmla="*/ 50293 h 31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3242" h="3166298">
                <a:moveTo>
                  <a:pt x="2933241" y="1699912"/>
                </a:moveTo>
                <a:cubicBezTo>
                  <a:pt x="2933108" y="2509908"/>
                  <a:pt x="2276529" y="3166431"/>
                  <a:pt x="1466723" y="3166299"/>
                </a:cubicBezTo>
                <a:cubicBezTo>
                  <a:pt x="1145896" y="3166251"/>
                  <a:pt x="833941" y="3060946"/>
                  <a:pt x="578686" y="2866545"/>
                </a:cubicBezTo>
                <a:lnTo>
                  <a:pt x="594066" y="2850116"/>
                </a:lnTo>
                <a:lnTo>
                  <a:pt x="651031" y="2789434"/>
                </a:lnTo>
                <a:lnTo>
                  <a:pt x="693470" y="2744516"/>
                </a:lnTo>
                <a:lnTo>
                  <a:pt x="758600" y="2675287"/>
                </a:lnTo>
                <a:cubicBezTo>
                  <a:pt x="768898" y="2665458"/>
                  <a:pt x="782365" y="2659637"/>
                  <a:pt x="796577" y="2658859"/>
                </a:cubicBezTo>
                <a:lnTo>
                  <a:pt x="1955816" y="2658859"/>
                </a:lnTo>
                <a:lnTo>
                  <a:pt x="2155193" y="2658859"/>
                </a:lnTo>
                <a:cubicBezTo>
                  <a:pt x="2273538" y="2658915"/>
                  <a:pt x="2369515" y="2562992"/>
                  <a:pt x="2369572" y="2444620"/>
                </a:cubicBezTo>
                <a:cubicBezTo>
                  <a:pt x="2369572" y="2444591"/>
                  <a:pt x="2369572" y="2444553"/>
                  <a:pt x="2369572" y="2444525"/>
                </a:cubicBezTo>
                <a:lnTo>
                  <a:pt x="2369572" y="985783"/>
                </a:lnTo>
                <a:cubicBezTo>
                  <a:pt x="2370274" y="971434"/>
                  <a:pt x="2375686" y="957721"/>
                  <a:pt x="2384952" y="946753"/>
                </a:cubicBezTo>
                <a:lnTo>
                  <a:pt x="2517871" y="805162"/>
                </a:lnTo>
                <a:lnTo>
                  <a:pt x="2577210" y="742106"/>
                </a:lnTo>
                <a:cubicBezTo>
                  <a:pt x="2807282" y="1008100"/>
                  <a:pt x="2933697" y="1348185"/>
                  <a:pt x="2933241" y="1699912"/>
                </a:cubicBezTo>
                <a:close/>
                <a:moveTo>
                  <a:pt x="2350489" y="867933"/>
                </a:moveTo>
                <a:lnTo>
                  <a:pt x="2523947" y="683798"/>
                </a:lnTo>
                <a:cubicBezTo>
                  <a:pt x="2490044" y="648510"/>
                  <a:pt x="2454402" y="614946"/>
                  <a:pt x="2417138" y="583231"/>
                </a:cubicBezTo>
                <a:lnTo>
                  <a:pt x="2248236" y="762618"/>
                </a:lnTo>
                <a:cubicBezTo>
                  <a:pt x="2293618" y="784636"/>
                  <a:pt x="2329810" y="821915"/>
                  <a:pt x="2350489" y="867933"/>
                </a:cubicBezTo>
                <a:close/>
                <a:moveTo>
                  <a:pt x="583148" y="2532082"/>
                </a:moveTo>
                <a:lnTo>
                  <a:pt x="409689" y="2716027"/>
                </a:lnTo>
                <a:cubicBezTo>
                  <a:pt x="443589" y="2751315"/>
                  <a:pt x="479237" y="2784876"/>
                  <a:pt x="516499" y="2816594"/>
                </a:cubicBezTo>
                <a:lnTo>
                  <a:pt x="685400" y="2637017"/>
                </a:lnTo>
                <a:cubicBezTo>
                  <a:pt x="640064" y="2615118"/>
                  <a:pt x="603869" y="2577978"/>
                  <a:pt x="583148" y="2532082"/>
                </a:cubicBezTo>
                <a:close/>
                <a:moveTo>
                  <a:pt x="1606050" y="1748914"/>
                </a:moveTo>
                <a:cubicBezTo>
                  <a:pt x="1716838" y="1689257"/>
                  <a:pt x="1823078" y="1621529"/>
                  <a:pt x="1923915" y="1546261"/>
                </a:cubicBezTo>
                <a:cubicBezTo>
                  <a:pt x="1930447" y="1541247"/>
                  <a:pt x="1939799" y="1542481"/>
                  <a:pt x="1944812" y="1549015"/>
                </a:cubicBezTo>
                <a:cubicBezTo>
                  <a:pt x="1947081" y="1551968"/>
                  <a:pt x="1948163" y="1555662"/>
                  <a:pt x="1947841" y="1559366"/>
                </a:cubicBezTo>
                <a:lnTo>
                  <a:pt x="1933220" y="1643884"/>
                </a:lnTo>
                <a:cubicBezTo>
                  <a:pt x="1931900" y="1652060"/>
                  <a:pt x="1937454" y="1659771"/>
                  <a:pt x="1945638" y="1661091"/>
                </a:cubicBezTo>
                <a:cubicBezTo>
                  <a:pt x="1950005" y="1661794"/>
                  <a:pt x="1954458" y="1660540"/>
                  <a:pt x="1957809" y="1657653"/>
                </a:cubicBezTo>
                <a:lnTo>
                  <a:pt x="2043257" y="1582822"/>
                </a:lnTo>
                <a:lnTo>
                  <a:pt x="2035567" y="1376465"/>
                </a:lnTo>
                <a:cubicBezTo>
                  <a:pt x="2035567" y="1376465"/>
                  <a:pt x="2023699" y="1285015"/>
                  <a:pt x="1855842" y="1173812"/>
                </a:cubicBezTo>
                <a:cubicBezTo>
                  <a:pt x="1842807" y="1165199"/>
                  <a:pt x="1830141" y="1156908"/>
                  <a:pt x="1817865" y="1148931"/>
                </a:cubicBezTo>
                <a:lnTo>
                  <a:pt x="1804953" y="1140670"/>
                </a:lnTo>
                <a:lnTo>
                  <a:pt x="1781503" y="1125665"/>
                </a:lnTo>
                <a:lnTo>
                  <a:pt x="1767926" y="1117118"/>
                </a:lnTo>
                <a:lnTo>
                  <a:pt x="1747324" y="1104203"/>
                </a:lnTo>
                <a:lnTo>
                  <a:pt x="1734127" y="1096037"/>
                </a:lnTo>
                <a:lnTo>
                  <a:pt x="1714569" y="1084261"/>
                </a:lnTo>
                <a:lnTo>
                  <a:pt x="1702891" y="1077139"/>
                </a:lnTo>
                <a:lnTo>
                  <a:pt x="1683238" y="1065553"/>
                </a:lnTo>
                <a:lnTo>
                  <a:pt x="1673744" y="1059950"/>
                </a:lnTo>
                <a:lnTo>
                  <a:pt x="1652857" y="1047890"/>
                </a:lnTo>
                <a:lnTo>
                  <a:pt x="1646590" y="1044281"/>
                </a:lnTo>
                <a:cubicBezTo>
                  <a:pt x="1628552" y="1034148"/>
                  <a:pt x="1611965" y="1024975"/>
                  <a:pt x="1596841" y="1016742"/>
                </a:cubicBezTo>
                <a:cubicBezTo>
                  <a:pt x="1559909" y="996894"/>
                  <a:pt x="1531521" y="983029"/>
                  <a:pt x="1511393" y="973818"/>
                </a:cubicBezTo>
                <a:lnTo>
                  <a:pt x="1511393" y="2055647"/>
                </a:lnTo>
                <a:lnTo>
                  <a:pt x="1609943" y="1964577"/>
                </a:lnTo>
                <a:cubicBezTo>
                  <a:pt x="1615326" y="1959192"/>
                  <a:pt x="1617918" y="1951624"/>
                  <a:pt x="1616969" y="1944065"/>
                </a:cubicBezTo>
                <a:lnTo>
                  <a:pt x="1590385" y="1778922"/>
                </a:lnTo>
                <a:cubicBezTo>
                  <a:pt x="1588875" y="1766634"/>
                  <a:pt x="1595103" y="1754697"/>
                  <a:pt x="1606050" y="1748914"/>
                </a:cubicBezTo>
                <a:close/>
                <a:moveTo>
                  <a:pt x="1672509" y="2475388"/>
                </a:moveTo>
                <a:lnTo>
                  <a:pt x="2057973" y="2074925"/>
                </a:lnTo>
                <a:cubicBezTo>
                  <a:pt x="2081015" y="2050785"/>
                  <a:pt x="2091535" y="2017310"/>
                  <a:pt x="2086456" y="1984329"/>
                </a:cubicBezTo>
                <a:lnTo>
                  <a:pt x="2054555" y="1725648"/>
                </a:lnTo>
                <a:lnTo>
                  <a:pt x="2052561" y="1680445"/>
                </a:lnTo>
                <a:lnTo>
                  <a:pt x="1724917" y="1967046"/>
                </a:lnTo>
                <a:lnTo>
                  <a:pt x="1638520" y="2459624"/>
                </a:lnTo>
                <a:cubicBezTo>
                  <a:pt x="1637467" y="2470592"/>
                  <a:pt x="1645508" y="2480326"/>
                  <a:pt x="1656464" y="2481380"/>
                </a:cubicBezTo>
                <a:cubicBezTo>
                  <a:pt x="1662503" y="2481950"/>
                  <a:pt x="1668484" y="2479747"/>
                  <a:pt x="1672699" y="2475388"/>
                </a:cubicBezTo>
                <a:close/>
                <a:moveTo>
                  <a:pt x="891519" y="1679970"/>
                </a:moveTo>
                <a:lnTo>
                  <a:pt x="889430" y="1725648"/>
                </a:lnTo>
                <a:lnTo>
                  <a:pt x="857624" y="1984804"/>
                </a:lnTo>
                <a:cubicBezTo>
                  <a:pt x="852545" y="2017785"/>
                  <a:pt x="863068" y="2051260"/>
                  <a:pt x="886107" y="2075400"/>
                </a:cubicBezTo>
                <a:lnTo>
                  <a:pt x="1271571" y="2475863"/>
                </a:lnTo>
                <a:cubicBezTo>
                  <a:pt x="1279213" y="2483793"/>
                  <a:pt x="1291831" y="2484020"/>
                  <a:pt x="1299759" y="2476376"/>
                </a:cubicBezTo>
                <a:cubicBezTo>
                  <a:pt x="1304193" y="2472102"/>
                  <a:pt x="1306405" y="2466025"/>
                  <a:pt x="1305750" y="2459909"/>
                </a:cubicBezTo>
                <a:lnTo>
                  <a:pt x="1219258" y="1966951"/>
                </a:lnTo>
                <a:close/>
                <a:moveTo>
                  <a:pt x="1326922" y="1944065"/>
                </a:moveTo>
                <a:cubicBezTo>
                  <a:pt x="1325934" y="1951605"/>
                  <a:pt x="1328498" y="1959183"/>
                  <a:pt x="1333852" y="1964577"/>
                </a:cubicBezTo>
                <a:lnTo>
                  <a:pt x="1432022" y="2055267"/>
                </a:lnTo>
                <a:lnTo>
                  <a:pt x="1432022" y="974008"/>
                </a:lnTo>
                <a:cubicBezTo>
                  <a:pt x="1412274" y="983504"/>
                  <a:pt x="1384551" y="997084"/>
                  <a:pt x="1347429" y="1016742"/>
                </a:cubicBezTo>
                <a:cubicBezTo>
                  <a:pt x="1332238" y="1024908"/>
                  <a:pt x="1315652" y="1034091"/>
                  <a:pt x="1297679" y="1044281"/>
                </a:cubicBezTo>
                <a:lnTo>
                  <a:pt x="1291413" y="1047890"/>
                </a:lnTo>
                <a:lnTo>
                  <a:pt x="1270431" y="1059950"/>
                </a:lnTo>
                <a:cubicBezTo>
                  <a:pt x="1267393" y="1061755"/>
                  <a:pt x="1264165" y="1063749"/>
                  <a:pt x="1260937" y="1065553"/>
                </a:cubicBezTo>
                <a:lnTo>
                  <a:pt x="1241284" y="1077139"/>
                </a:lnTo>
                <a:lnTo>
                  <a:pt x="1229606" y="1084261"/>
                </a:lnTo>
                <a:lnTo>
                  <a:pt x="1210618" y="1096037"/>
                </a:lnTo>
                <a:lnTo>
                  <a:pt x="1197326" y="1104203"/>
                </a:lnTo>
                <a:lnTo>
                  <a:pt x="1176629" y="1117118"/>
                </a:lnTo>
                <a:lnTo>
                  <a:pt x="1163052" y="1125665"/>
                </a:lnTo>
                <a:lnTo>
                  <a:pt x="1139601" y="1140670"/>
                </a:lnTo>
                <a:lnTo>
                  <a:pt x="1126689" y="1148931"/>
                </a:lnTo>
                <a:cubicBezTo>
                  <a:pt x="1114034" y="1156908"/>
                  <a:pt x="1101368" y="1165199"/>
                  <a:pt x="1088713" y="1173812"/>
                </a:cubicBezTo>
                <a:cubicBezTo>
                  <a:pt x="920856" y="1285015"/>
                  <a:pt x="909083" y="1376465"/>
                  <a:pt x="909083" y="1376465"/>
                </a:cubicBezTo>
                <a:lnTo>
                  <a:pt x="901298" y="1582347"/>
                </a:lnTo>
                <a:lnTo>
                  <a:pt x="986745" y="1657084"/>
                </a:lnTo>
                <a:cubicBezTo>
                  <a:pt x="992945" y="1662506"/>
                  <a:pt x="1002363" y="1661870"/>
                  <a:pt x="1007775" y="1655669"/>
                </a:cubicBezTo>
                <a:cubicBezTo>
                  <a:pt x="1010737" y="1652278"/>
                  <a:pt x="1012009" y="1647739"/>
                  <a:pt x="1011240" y="1643314"/>
                </a:cubicBezTo>
                <a:lnTo>
                  <a:pt x="996809" y="1559366"/>
                </a:lnTo>
                <a:cubicBezTo>
                  <a:pt x="996106" y="1551161"/>
                  <a:pt x="1002183" y="1543944"/>
                  <a:pt x="1010386" y="1543231"/>
                </a:cubicBezTo>
                <a:cubicBezTo>
                  <a:pt x="1014088" y="1542918"/>
                  <a:pt x="1017782" y="1543991"/>
                  <a:pt x="1020734" y="1546261"/>
                </a:cubicBezTo>
                <a:cubicBezTo>
                  <a:pt x="1121572" y="1621529"/>
                  <a:pt x="1227812" y="1689257"/>
                  <a:pt x="1338599" y="1748914"/>
                </a:cubicBezTo>
                <a:cubicBezTo>
                  <a:pt x="1349470" y="1754754"/>
                  <a:pt x="1355622" y="1766682"/>
                  <a:pt x="1354075" y="1778922"/>
                </a:cubicBezTo>
                <a:close/>
                <a:moveTo>
                  <a:pt x="1471233" y="873726"/>
                </a:moveTo>
                <a:lnTo>
                  <a:pt x="1485189" y="878949"/>
                </a:lnTo>
                <a:cubicBezTo>
                  <a:pt x="1523916" y="895053"/>
                  <a:pt x="1561760" y="913218"/>
                  <a:pt x="1598550" y="933363"/>
                </a:cubicBezTo>
                <a:lnTo>
                  <a:pt x="1612981" y="842483"/>
                </a:lnTo>
                <a:cubicBezTo>
                  <a:pt x="1614291" y="834407"/>
                  <a:pt x="1608813" y="826796"/>
                  <a:pt x="1600734" y="825486"/>
                </a:cubicBezTo>
                <a:cubicBezTo>
                  <a:pt x="1599946" y="825358"/>
                  <a:pt x="1599157" y="825294"/>
                  <a:pt x="1598360" y="825294"/>
                </a:cubicBezTo>
                <a:lnTo>
                  <a:pt x="1345340" y="823870"/>
                </a:lnTo>
                <a:cubicBezTo>
                  <a:pt x="1337052" y="823878"/>
                  <a:pt x="1330349" y="830604"/>
                  <a:pt x="1330358" y="838890"/>
                </a:cubicBezTo>
                <a:cubicBezTo>
                  <a:pt x="1330358" y="839648"/>
                  <a:pt x="1330415" y="840404"/>
                  <a:pt x="1330529" y="841153"/>
                </a:cubicBezTo>
                <a:lnTo>
                  <a:pt x="1345150" y="932698"/>
                </a:lnTo>
                <a:cubicBezTo>
                  <a:pt x="1381532" y="912784"/>
                  <a:pt x="1418968" y="894842"/>
                  <a:pt x="1457277" y="878949"/>
                </a:cubicBezTo>
                <a:close/>
                <a:moveTo>
                  <a:pt x="548969" y="2453261"/>
                </a:moveTo>
                <a:cubicBezTo>
                  <a:pt x="558173" y="2442255"/>
                  <a:pt x="563569" y="2428561"/>
                  <a:pt x="564349" y="2414231"/>
                </a:cubicBezTo>
                <a:lnTo>
                  <a:pt x="564349" y="955300"/>
                </a:lnTo>
                <a:cubicBezTo>
                  <a:pt x="564297" y="836874"/>
                  <a:pt x="660235" y="740828"/>
                  <a:pt x="778633" y="740776"/>
                </a:cubicBezTo>
                <a:cubicBezTo>
                  <a:pt x="778728" y="740776"/>
                  <a:pt x="778823" y="740776"/>
                  <a:pt x="778918" y="740776"/>
                </a:cubicBezTo>
                <a:lnTo>
                  <a:pt x="1268437" y="740776"/>
                </a:lnTo>
                <a:lnTo>
                  <a:pt x="1191250" y="259214"/>
                </a:lnTo>
                <a:cubicBezTo>
                  <a:pt x="525993" y="387320"/>
                  <a:pt x="15871" y="968690"/>
                  <a:pt x="395" y="1667530"/>
                </a:cubicBezTo>
                <a:cubicBezTo>
                  <a:pt x="-8043" y="2030415"/>
                  <a:pt x="118837" y="2383454"/>
                  <a:pt x="356332" y="2657909"/>
                </a:cubicBezTo>
                <a:lnTo>
                  <a:pt x="439311" y="2569687"/>
                </a:lnTo>
                <a:close/>
                <a:moveTo>
                  <a:pt x="1817486" y="740776"/>
                </a:moveTo>
                <a:lnTo>
                  <a:pt x="2137344" y="740776"/>
                </a:lnTo>
                <a:cubicBezTo>
                  <a:pt x="2151548" y="739961"/>
                  <a:pt x="2165001" y="734140"/>
                  <a:pt x="2175321" y="724347"/>
                </a:cubicBezTo>
                <a:lnTo>
                  <a:pt x="2200671" y="697378"/>
                </a:lnTo>
                <a:lnTo>
                  <a:pt x="2216146" y="680949"/>
                </a:lnTo>
                <a:lnTo>
                  <a:pt x="2285833" y="606877"/>
                </a:lnTo>
                <a:lnTo>
                  <a:pt x="2340045" y="549234"/>
                </a:lnTo>
                <a:lnTo>
                  <a:pt x="2355426" y="532805"/>
                </a:lnTo>
                <a:cubicBezTo>
                  <a:pt x="2177932" y="397157"/>
                  <a:pt x="1971671" y="304075"/>
                  <a:pt x="1752545" y="260733"/>
                </a:cubicBezTo>
                <a:lnTo>
                  <a:pt x="1675548" y="740776"/>
                </a:lnTo>
                <a:close/>
                <a:moveTo>
                  <a:pt x="1350277" y="750273"/>
                </a:moveTo>
                <a:lnTo>
                  <a:pt x="1593328" y="751602"/>
                </a:lnTo>
                <a:lnTo>
                  <a:pt x="1705739" y="50293"/>
                </a:lnTo>
                <a:cubicBezTo>
                  <a:pt x="1708758" y="31656"/>
                  <a:pt x="1696102" y="14097"/>
                  <a:pt x="1677475" y="11075"/>
                </a:cubicBezTo>
                <a:cubicBezTo>
                  <a:pt x="1677019" y="11002"/>
                  <a:pt x="1676573" y="10938"/>
                  <a:pt x="1676117" y="10883"/>
                </a:cubicBezTo>
                <a:cubicBezTo>
                  <a:pt x="1608357" y="3118"/>
                  <a:pt x="1540189" y="-497"/>
                  <a:pt x="1471993" y="57"/>
                </a:cubicBezTo>
                <a:cubicBezTo>
                  <a:pt x="1403824" y="-508"/>
                  <a:pt x="1335685" y="3108"/>
                  <a:pt x="1267963" y="10883"/>
                </a:cubicBezTo>
                <a:cubicBezTo>
                  <a:pt x="1249174" y="13166"/>
                  <a:pt x="1235787" y="30254"/>
                  <a:pt x="1238075" y="49049"/>
                </a:cubicBezTo>
                <a:cubicBezTo>
                  <a:pt x="1238123" y="49465"/>
                  <a:pt x="1238180" y="49880"/>
                  <a:pt x="1238246" y="50293"/>
                </a:cubicBezTo>
                <a:close/>
              </a:path>
            </a:pathLst>
          </a:custGeom>
          <a:solidFill>
            <a:schemeClr val="bg2">
              <a:alpha val="58000"/>
            </a:schemeClr>
          </a:solidFill>
          <a:ln w="9494"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
        <p:nvSpPr>
          <p:cNvPr id="13" name="Title 5">
            <a:extLst>
              <a:ext uri="{FF2B5EF4-FFF2-40B4-BE49-F238E27FC236}">
                <a16:creationId xmlns:a16="http://schemas.microsoft.com/office/drawing/2014/main" id="{40B7C002-6DB6-9B4C-9778-4AF72A7E2EE8}"/>
              </a:ext>
            </a:extLst>
          </p:cNvPr>
          <p:cNvSpPr>
            <a:spLocks noGrp="1"/>
          </p:cNvSpPr>
          <p:nvPr>
            <p:ph type="title" hasCustomPrompt="1"/>
          </p:nvPr>
        </p:nvSpPr>
        <p:spPr>
          <a:xfrm>
            <a:off x="474662" y="1431058"/>
            <a:ext cx="11239500" cy="1375415"/>
          </a:xfrm>
        </p:spPr>
        <p:txBody>
          <a:bodyPr anchor="b" anchorCtr="0"/>
          <a:lstStyle>
            <a:lvl1pPr algn="ctr">
              <a:defRPr sz="5000">
                <a:solidFill>
                  <a:schemeClr val="tx1"/>
                </a:solidFill>
              </a:defRPr>
            </a:lvl1pPr>
          </a:lstStyle>
          <a:p>
            <a:r>
              <a:rPr lang="en-US"/>
              <a:t>Big statement on multiple lines </a:t>
            </a:r>
            <a:br>
              <a:rPr lang="en-US"/>
            </a:br>
            <a:r>
              <a:rPr lang="en-US"/>
              <a:t>goes up here</a:t>
            </a:r>
          </a:p>
        </p:txBody>
      </p:sp>
      <p:sp>
        <p:nvSpPr>
          <p:cNvPr id="10" name="Text Placeholder 12">
            <a:extLst>
              <a:ext uri="{FF2B5EF4-FFF2-40B4-BE49-F238E27FC236}">
                <a16:creationId xmlns:a16="http://schemas.microsoft.com/office/drawing/2014/main" id="{4DD269C8-5E81-DF47-89FF-311E77DE219C}"/>
              </a:ext>
            </a:extLst>
          </p:cNvPr>
          <p:cNvSpPr>
            <a:spLocks noGrp="1"/>
          </p:cNvSpPr>
          <p:nvPr>
            <p:ph type="body" sz="quarter" idx="14" hasCustomPrompt="1"/>
          </p:nvPr>
        </p:nvSpPr>
        <p:spPr>
          <a:xfrm>
            <a:off x="466064" y="4380574"/>
            <a:ext cx="11248098" cy="162560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algn="ctr">
              <a:spcBef>
                <a:spcPts val="1800"/>
              </a:spcBef>
            </a:pPr>
            <a:r>
              <a:rPr lang="en-US" sz="2000">
                <a:ea typeface="ＭＳ Ｐゴシック"/>
              </a:rPr>
              <a:t>Follow up text down here on multiple lines.</a:t>
            </a:r>
            <a:br>
              <a:rPr lang="en-US" sz="2000">
                <a:ea typeface="ＭＳ Ｐゴシック"/>
              </a:rPr>
            </a:br>
            <a:r>
              <a:rPr lang="en-US" sz="2000">
                <a:ea typeface="ＭＳ Ｐゴシック"/>
              </a:rPr>
              <a:t>It’s best to not use bullet points when centering text. </a:t>
            </a:r>
            <a:br>
              <a:rPr lang="en-US" sz="2000">
                <a:ea typeface="ＭＳ Ｐゴシック"/>
              </a:rPr>
            </a:br>
            <a:r>
              <a:rPr lang="en-US" sz="2000">
                <a:ea typeface="ＭＳ Ｐゴシック"/>
              </a:rPr>
              <a:t>Stick to a paragraph in this format.</a:t>
            </a:r>
          </a:p>
        </p:txBody>
      </p:sp>
    </p:spTree>
    <p:extLst>
      <p:ext uri="{BB962C8B-B14F-4D97-AF65-F5344CB8AC3E}">
        <p14:creationId xmlns:p14="http://schemas.microsoft.com/office/powerpoint/2010/main" val="265859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0" y="2847683"/>
            <a:ext cx="11240805" cy="837515"/>
          </a:xfrm>
        </p:spPr>
        <p:txBody>
          <a:bodyPr>
            <a:noAutofit/>
          </a:bodyPr>
          <a:lstStyle>
            <a:lvl1pPr algn="ctr">
              <a:defRPr sz="6400"/>
            </a:lvl1pPr>
          </a:lstStyle>
          <a:p>
            <a:r>
              <a:rPr lang="en-US"/>
              <a:t>Title of New Section</a:t>
            </a:r>
          </a:p>
        </p:txBody>
      </p:sp>
      <p:sp>
        <p:nvSpPr>
          <p:cNvPr id="4" name="Subtitle 2"/>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186C6200-0539-1A4B-8B3A-155453783D96}"/>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30BEFD73-471E-0F41-BFEB-542B7019575F}"/>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563732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82275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4DE538-41D8-0048-A8BC-2C07AE6690A7}"/>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endParaRPr lang="en-US" sz="2000" baseline="0">
              <a:solidFill>
                <a:schemeClr val="bg1"/>
              </a:solidFill>
            </a:endParaRPr>
          </a:p>
          <a:p>
            <a:endParaRPr lang="en-US"/>
          </a:p>
          <a:p>
            <a:endParaRPr lang="en-US"/>
          </a:p>
          <a:p>
            <a:endParaRPr lang="en-US"/>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1" name="Picture 10">
            <a:extLst>
              <a:ext uri="{FF2B5EF4-FFF2-40B4-BE49-F238E27FC236}">
                <a16:creationId xmlns:a16="http://schemas.microsoft.com/office/drawing/2014/main" id="{E52A8CAD-5ECB-B941-B8CC-785358501F82}"/>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6EA8B69C-2B70-EE4D-BAF6-DA17718B34CF}"/>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3049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06463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15" name="object 495">
            <a:extLst>
              <a:ext uri="{FF2B5EF4-FFF2-40B4-BE49-F238E27FC236}">
                <a16:creationId xmlns:a16="http://schemas.microsoft.com/office/drawing/2014/main" id="{751CA9D3-FA96-7349-A7F5-FDA9AC7F5284}"/>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9" name="Picture 8">
            <a:extLst>
              <a:ext uri="{FF2B5EF4-FFF2-40B4-BE49-F238E27FC236}">
                <a16:creationId xmlns:a16="http://schemas.microsoft.com/office/drawing/2014/main" id="{8542BF16-02E3-3E4E-ABB3-3389AACE544D}"/>
              </a:ext>
            </a:extLst>
          </p:cNvPr>
          <p:cNvPicPr>
            <a:picLocks noChangeAspect="1"/>
          </p:cNvPicPr>
          <p:nvPr userDrawn="1"/>
        </p:nvPicPr>
        <p:blipFill>
          <a:blip r:embed="rId2"/>
          <a:stretch>
            <a:fillRect/>
          </a:stretch>
        </p:blipFill>
        <p:spPr>
          <a:xfrm>
            <a:off x="9267825" y="266700"/>
            <a:ext cx="2921000" cy="6070600"/>
          </a:xfrm>
          <a:prstGeom prst="rect">
            <a:avLst/>
          </a:prstGeom>
        </p:spPr>
      </p:pic>
      <p:sp>
        <p:nvSpPr>
          <p:cNvPr id="11" name="Rectangle 10">
            <a:extLst>
              <a:ext uri="{FF2B5EF4-FFF2-40B4-BE49-F238E27FC236}">
                <a16:creationId xmlns:a16="http://schemas.microsoft.com/office/drawing/2014/main" id="{0177A164-8D37-4248-B3BA-7D7C01816269}"/>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3FC484B-004D-7248-AC20-A803DC9DBDB4}"/>
              </a:ext>
            </a:extLst>
          </p:cNvPr>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3" name="Subtitle 2">
            <a:extLst>
              <a:ext uri="{FF2B5EF4-FFF2-40B4-BE49-F238E27FC236}">
                <a16:creationId xmlns:a16="http://schemas.microsoft.com/office/drawing/2014/main" id="{5C868001-F619-C848-8D44-7D6C8C8194B3}"/>
              </a:ext>
            </a:extLst>
          </p:cNvPr>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17" name="Text Placeholder 4">
            <a:extLst>
              <a:ext uri="{FF2B5EF4-FFF2-40B4-BE49-F238E27FC236}">
                <a16:creationId xmlns:a16="http://schemas.microsoft.com/office/drawing/2014/main" id="{B9FAD361-15FC-2C4A-8776-B14F71407C20}"/>
              </a:ext>
            </a:extLst>
          </p:cNvPr>
          <p:cNvSpPr>
            <a:spLocks noGrp="1"/>
          </p:cNvSpPr>
          <p:nvPr>
            <p:ph type="body" sz="quarter" idx="12"/>
          </p:nvPr>
        </p:nvSpPr>
        <p:spPr>
          <a:xfrm>
            <a:off x="9267824" y="1873250"/>
            <a:ext cx="2539863"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1F4F78E8-9BD4-6F4B-9DD9-72840E416A75}"/>
              </a:ext>
            </a:extLst>
          </p:cNvPr>
          <p:cNvSpPr>
            <a:spLocks noGrp="1"/>
          </p:cNvSpPr>
          <p:nvPr>
            <p:ph idx="10" hasCustomPrompt="1"/>
          </p:nvPr>
        </p:nvSpPr>
        <p:spPr bwMode="auto">
          <a:xfrm>
            <a:off x="666964" y="1864224"/>
            <a:ext cx="7603276"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76BC1099-0BBC-0B4A-9660-06FAD05354D1}"/>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685869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11" name="object 495">
            <a:extLst>
              <a:ext uri="{FF2B5EF4-FFF2-40B4-BE49-F238E27FC236}">
                <a16:creationId xmlns:a16="http://schemas.microsoft.com/office/drawing/2014/main" id="{35BFCABE-F86D-FC45-BC6A-31041A788337}"/>
              </a:ext>
            </a:extLst>
          </p:cNvPr>
          <p:cNvSpPr/>
          <p:nvPr userDrawn="1"/>
        </p:nvSpPr>
        <p:spPr>
          <a:xfrm>
            <a:off x="0" y="793815"/>
            <a:ext cx="3265907" cy="6064184"/>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15" name="Picture 14" descr="Icon&#10;&#10;Description automatically generated">
            <a:extLst>
              <a:ext uri="{FF2B5EF4-FFF2-40B4-BE49-F238E27FC236}">
                <a16:creationId xmlns:a16="http://schemas.microsoft.com/office/drawing/2014/main" id="{D3D9701B-47E1-964A-8143-AE998DC90B8B}"/>
              </a:ext>
            </a:extLst>
          </p:cNvPr>
          <p:cNvPicPr>
            <a:picLocks noChangeAspect="1"/>
          </p:cNvPicPr>
          <p:nvPr userDrawn="1"/>
        </p:nvPicPr>
        <p:blipFill>
          <a:blip r:embed="rId2"/>
          <a:stretch>
            <a:fillRect/>
          </a:stretch>
        </p:blipFill>
        <p:spPr>
          <a:xfrm>
            <a:off x="0" y="582252"/>
            <a:ext cx="2686865" cy="6071616"/>
          </a:xfrm>
          <a:prstGeom prst="rect">
            <a:avLst/>
          </a:prstGeom>
        </p:spPr>
      </p:pic>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3774558" y="1565391"/>
            <a:ext cx="7995684"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Text Placeholder 4">
            <a:extLst>
              <a:ext uri="{FF2B5EF4-FFF2-40B4-BE49-F238E27FC236}">
                <a16:creationId xmlns:a16="http://schemas.microsoft.com/office/drawing/2014/main" id="{600572DB-ADDF-8144-A911-61C68743B223}"/>
              </a:ext>
            </a:extLst>
          </p:cNvPr>
          <p:cNvSpPr>
            <a:spLocks noGrp="1"/>
          </p:cNvSpPr>
          <p:nvPr>
            <p:ph type="body" sz="quarter" idx="12"/>
          </p:nvPr>
        </p:nvSpPr>
        <p:spPr>
          <a:xfrm>
            <a:off x="418583" y="1565392"/>
            <a:ext cx="2405171"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pic>
        <p:nvPicPr>
          <p:cNvPr id="14" name="Picture 13">
            <a:extLst>
              <a:ext uri="{FF2B5EF4-FFF2-40B4-BE49-F238E27FC236}">
                <a16:creationId xmlns:a16="http://schemas.microsoft.com/office/drawing/2014/main" id="{2C188A0B-D6F4-8245-B16F-12E25D562B01}"/>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B617C852-E833-D147-A733-FB06C4D12346}"/>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61804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384AF-39C2-004A-8822-95F2DFFA9EED}"/>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9" name="Picture 3" descr="q-a-textbox.eps">
            <a:extLst>
              <a:ext uri="{FF2B5EF4-FFF2-40B4-BE49-F238E27FC236}">
                <a16:creationId xmlns:a16="http://schemas.microsoft.com/office/drawing/2014/main" id="{4A9E4767-55EB-C040-8E92-6C45C42614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a:extLst>
              <a:ext uri="{FF2B5EF4-FFF2-40B4-BE49-F238E27FC236}">
                <a16:creationId xmlns:a16="http://schemas.microsoft.com/office/drawing/2014/main" id="{2CF7BECF-825B-354B-AB79-574DFE039142}"/>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6" name="Subtitle 2">
            <a:extLst>
              <a:ext uri="{FF2B5EF4-FFF2-40B4-BE49-F238E27FC236}">
                <a16:creationId xmlns:a16="http://schemas.microsoft.com/office/drawing/2014/main" id="{D0C61242-94A4-5840-A581-3BC015D52CFF}"/>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7" name="Picture 16">
            <a:extLst>
              <a:ext uri="{FF2B5EF4-FFF2-40B4-BE49-F238E27FC236}">
                <a16:creationId xmlns:a16="http://schemas.microsoft.com/office/drawing/2014/main" id="{EE636B40-9A17-8041-8B53-0AD7920809B7}"/>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8" name="Picture 17">
            <a:extLst>
              <a:ext uri="{FF2B5EF4-FFF2-40B4-BE49-F238E27FC236}">
                <a16:creationId xmlns:a16="http://schemas.microsoft.com/office/drawing/2014/main" id="{A67314D3-04F6-9643-95C3-5633E8D43126}"/>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9" name="Picture 18">
            <a:extLst>
              <a:ext uri="{FF2B5EF4-FFF2-40B4-BE49-F238E27FC236}">
                <a16:creationId xmlns:a16="http://schemas.microsoft.com/office/drawing/2014/main" id="{79E89FA4-B4D9-CF4C-AD66-31F63F39AB2A}"/>
              </a:ext>
            </a:extLst>
          </p:cNvPr>
          <p:cNvPicPr>
            <a:picLocks noChangeAspect="1"/>
          </p:cNvPicPr>
          <p:nvPr userDrawn="1"/>
        </p:nvPicPr>
        <p:blipFill>
          <a:blip r:embed="rId6"/>
          <a:stretch>
            <a:fillRect/>
          </a:stretch>
        </p:blipFill>
        <p:spPr>
          <a:xfrm>
            <a:off x="6579181" y="4589667"/>
            <a:ext cx="576809" cy="576809"/>
          </a:xfrm>
          <a:prstGeom prst="rect">
            <a:avLst/>
          </a:prstGeom>
        </p:spPr>
      </p:pic>
    </p:spTree>
    <p:extLst>
      <p:ext uri="{BB962C8B-B14F-4D97-AF65-F5344CB8AC3E}">
        <p14:creationId xmlns:p14="http://schemas.microsoft.com/office/powerpoint/2010/main" val="1789327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EDE51-D599-E04A-99E9-68BF7D735DD1}"/>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9" name="Subtitle 2">
            <a:extLst>
              <a:ext uri="{FF2B5EF4-FFF2-40B4-BE49-F238E27FC236}">
                <a16:creationId xmlns:a16="http://schemas.microsoft.com/office/drawing/2014/main" id="{5BDCAA05-71AF-D94E-8FE1-EE17067F212F}"/>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0" name="Subtitle 2">
            <a:extLst>
              <a:ext uri="{FF2B5EF4-FFF2-40B4-BE49-F238E27FC236}">
                <a16:creationId xmlns:a16="http://schemas.microsoft.com/office/drawing/2014/main" id="{6AC4DB8F-24C2-E049-9C68-38E45820FDC2}"/>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1" name="Picture 10">
            <a:extLst>
              <a:ext uri="{FF2B5EF4-FFF2-40B4-BE49-F238E27FC236}">
                <a16:creationId xmlns:a16="http://schemas.microsoft.com/office/drawing/2014/main" id="{440621B9-EE1A-7642-80E2-14325C3A1E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5" name="Picture 14">
            <a:extLst>
              <a:ext uri="{FF2B5EF4-FFF2-40B4-BE49-F238E27FC236}">
                <a16:creationId xmlns:a16="http://schemas.microsoft.com/office/drawing/2014/main" id="{D1D0D2D5-5DBF-7F43-8011-737ACCA40E0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6" name="Picture 15">
            <a:extLst>
              <a:ext uri="{FF2B5EF4-FFF2-40B4-BE49-F238E27FC236}">
                <a16:creationId xmlns:a16="http://schemas.microsoft.com/office/drawing/2014/main" id="{CF7D5241-B12B-E844-A06C-4C2AB3DB87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7" name="Picture 16">
            <a:extLst>
              <a:ext uri="{FF2B5EF4-FFF2-40B4-BE49-F238E27FC236}">
                <a16:creationId xmlns:a16="http://schemas.microsoft.com/office/drawing/2014/main" id="{0AB1112D-7035-6949-8DF2-BF6E56A328D7}"/>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566463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los brand slide — do not edi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96A9-EFE7-2C46-88DF-4DDA700FBB67}"/>
              </a:ext>
            </a:extLst>
          </p:cNvPr>
          <p:cNvPicPr>
            <a:picLocks noChangeAspect="1"/>
          </p:cNvPicPr>
          <p:nvPr userDrawn="1"/>
        </p:nvPicPr>
        <p:blipFill>
          <a:blip r:embed="rId2"/>
          <a:stretch>
            <a:fillRect/>
          </a:stretch>
        </p:blipFill>
        <p:spPr>
          <a:xfrm>
            <a:off x="4762" y="0"/>
            <a:ext cx="12179300" cy="6858000"/>
          </a:xfrm>
          <a:prstGeom prst="rect">
            <a:avLst/>
          </a:prstGeom>
        </p:spPr>
      </p:pic>
    </p:spTree>
    <p:extLst>
      <p:ext uri="{BB962C8B-B14F-4D97-AF65-F5344CB8AC3E}">
        <p14:creationId xmlns:p14="http://schemas.microsoft.com/office/powerpoint/2010/main" val="285189960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and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tx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p>
          <a:p>
            <a:endParaRPr lang="en-US"/>
          </a:p>
        </p:txBody>
      </p:sp>
      <p:sp>
        <p:nvSpPr>
          <p:cNvPr id="4" name="Content Placeholder 3">
            <a:extLst>
              <a:ext uri="{FF2B5EF4-FFF2-40B4-BE49-F238E27FC236}">
                <a16:creationId xmlns:a16="http://schemas.microsoft.com/office/drawing/2014/main" id="{BF298374-390F-4F49-8AB6-549F84F7FF54}"/>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769948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EB12D-4FB8-D44C-8BE0-4F80A96EED8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594797FB-5A9F-A941-A57B-F5A4E4843131}"/>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866599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left, content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876301"/>
            <a:ext cx="4046135" cy="5278838"/>
          </a:xfrm>
        </p:spPr>
        <p:txBody>
          <a:bodyPr anchor="ctr" anchorCtr="0"/>
          <a:lstStyle>
            <a:lvl1pPr algn="ctr">
              <a:defRPr>
                <a:solidFill>
                  <a:schemeClr val="tx1"/>
                </a:solidFill>
              </a:defRPr>
            </a:lvl1pPr>
          </a:lstStyle>
          <a:p>
            <a:r>
              <a:rPr lang="en-US"/>
              <a:t>Header only on this side</a:t>
            </a:r>
          </a:p>
        </p:txBody>
      </p:sp>
      <p:sp>
        <p:nvSpPr>
          <p:cNvPr id="9" name="Text Placeholder 15">
            <a:extLst>
              <a:ext uri="{FF2B5EF4-FFF2-40B4-BE49-F238E27FC236}">
                <a16:creationId xmlns:a16="http://schemas.microsoft.com/office/drawing/2014/main" id="{2A4C6CD2-CCEF-DF4D-B74D-B43B6A538D0D}"/>
              </a:ext>
            </a:extLst>
          </p:cNvPr>
          <p:cNvSpPr>
            <a:spLocks noGrp="1"/>
          </p:cNvSpPr>
          <p:nvPr>
            <p:ph type="body" sz="quarter" idx="11" hasCustomPrompt="1"/>
          </p:nvPr>
        </p:nvSpPr>
        <p:spPr>
          <a:xfrm>
            <a:off x="6985746" y="876300"/>
            <a:ext cx="4178937" cy="5278839"/>
          </a:xfrm>
        </p:spPr>
        <p:txBody>
          <a:bodyPr anchor="ctr" anchorCtr="0"/>
          <a:lstStyle>
            <a:lvl1pPr marL="0" indent="0">
              <a:buNone/>
              <a:defRPr/>
            </a:lvl1pPr>
          </a:lstStyle>
          <a:p>
            <a:pPr marL="171450" indent="-171450">
              <a:buFont typeface="Arial" panose="020B0604020202020204" pitchFamily="34" charset="0"/>
              <a:buChar char="•"/>
            </a:pPr>
            <a:r>
              <a:rPr lang="en-US"/>
              <a:t>Content on this side</a:t>
            </a:r>
          </a:p>
          <a:p>
            <a:pPr marL="171450" indent="-171450">
              <a:buFont typeface="Arial" panose="020B0604020202020204" pitchFamily="34" charset="0"/>
              <a:buChar char="•"/>
            </a:pPr>
            <a:r>
              <a:rPr lang="en-US"/>
              <a:t>Can be several bullets</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p:txBody>
      </p:sp>
      <p:sp>
        <p:nvSpPr>
          <p:cNvPr id="10" name="TextBox 9">
            <a:extLst>
              <a:ext uri="{FF2B5EF4-FFF2-40B4-BE49-F238E27FC236}">
                <a16:creationId xmlns:a16="http://schemas.microsoft.com/office/drawing/2014/main" id="{7B0A67E6-6445-6C48-9CF3-D89C5E08A30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3584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5" name="Text Placeholder 4">
            <a:extLst>
              <a:ext uri="{FF2B5EF4-FFF2-40B4-BE49-F238E27FC236}">
                <a16:creationId xmlns:a16="http://schemas.microsoft.com/office/drawing/2014/main" id="{9B574D5A-21AB-0D46-B11B-340A91BC22C8}"/>
              </a:ext>
            </a:extLst>
          </p:cNvPr>
          <p:cNvSpPr>
            <a:spLocks noGrp="1"/>
          </p:cNvSpPr>
          <p:nvPr>
            <p:ph type="body" sz="quarter" idx="12"/>
          </p:nvPr>
        </p:nvSpPr>
        <p:spPr>
          <a:xfrm>
            <a:off x="9267824" y="1873250"/>
            <a:ext cx="2539863" cy="4329113"/>
          </a:xfrm>
        </p:spPr>
        <p:txBody>
          <a:bodyPr/>
          <a:lstStyle>
            <a:lvl1pPr marL="342900" indent="-342900" defTabSz="301752">
              <a:buFont typeface="Arial" panose="020B0604020202020204" pitchFamily="34" charset="0"/>
              <a:buChar char="•"/>
              <a:defRPr/>
            </a:lvl1pPr>
            <a:lvl2pPr marL="68580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448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37515"/>
            <a:ext cx="12188824"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8" name="Text Placeholder 2">
            <a:extLst>
              <a:ext uri="{FF2B5EF4-FFF2-40B4-BE49-F238E27FC236}">
                <a16:creationId xmlns:a16="http://schemas.microsoft.com/office/drawing/2014/main" id="{1157454D-AAED-1745-AA51-1D773151E346}"/>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 name="TextBox 11">
            <a:extLst>
              <a:ext uri="{FF2B5EF4-FFF2-40B4-BE49-F238E27FC236}">
                <a16:creationId xmlns:a16="http://schemas.microsoft.com/office/drawing/2014/main" id="{8969CC85-CAD4-A04D-87D5-C1CD1F2B4F1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42176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37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Q&amp;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2" name="Picture 3" descr="q-a-textbox.eps">
            <a:extLst>
              <a:ext uri="{FF2B5EF4-FFF2-40B4-BE49-F238E27FC236}">
                <a16:creationId xmlns:a16="http://schemas.microsoft.com/office/drawing/2014/main" id="{2112A0BD-5D8D-6046-B1E2-97E3728B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6"/>
          <a:stretch>
            <a:fillRect/>
          </a:stretch>
        </p:blipFill>
        <p:spPr>
          <a:xfrm>
            <a:off x="6579181" y="4589667"/>
            <a:ext cx="576809" cy="576809"/>
          </a:xfrm>
          <a:prstGeom prst="rect">
            <a:avLst/>
          </a:prstGeom>
        </p:spPr>
      </p:pic>
      <p:sp>
        <p:nvSpPr>
          <p:cNvPr id="10" name="TextBox 9">
            <a:extLst>
              <a:ext uri="{FF2B5EF4-FFF2-40B4-BE49-F238E27FC236}">
                <a16:creationId xmlns:a16="http://schemas.microsoft.com/office/drawing/2014/main" id="{A96DADA2-C309-4746-BEDC-EA5EBCCE2E45}"/>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37734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2" name="Picture 11">
            <a:extLst>
              <a:ext uri="{FF2B5EF4-FFF2-40B4-BE49-F238E27FC236}">
                <a16:creationId xmlns:a16="http://schemas.microsoft.com/office/drawing/2014/main" id="{B15A59BA-DDDC-4447-A71F-F1BFB08C8574}"/>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299004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3705" r:id="rId1"/>
    <p:sldLayoutId id="2147483704" r:id="rId2"/>
    <p:sldLayoutId id="2147483699" r:id="rId3"/>
    <p:sldLayoutId id="2147483701" r:id="rId4"/>
    <p:sldLayoutId id="2147483698" r:id="rId5"/>
    <p:sldLayoutId id="2147483676" r:id="rId6"/>
    <p:sldLayoutId id="2147483694" r:id="rId7"/>
    <p:sldLayoutId id="2147483675" r:id="rId8"/>
    <p:sldLayoutId id="2147483702" r:id="rId9"/>
    <p:sldLayoutId id="2147483708" r:id="rId10"/>
    <p:sldLayoutId id="2147483726" r:id="rId11"/>
    <p:sldLayoutId id="2147483727" r:id="rId12"/>
    <p:sldLayoutId id="2147483728" r:id="rId13"/>
    <p:sldLayoutId id="2147483730" r:id="rId14"/>
    <p:sldLayoutId id="2147483732" r:id="rId15"/>
    <p:sldLayoutId id="2147483733" r:id="rId16"/>
    <p:sldLayoutId id="2147483734" r:id="rId17"/>
  </p:sldLayoutIdLst>
  <p:hf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60801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DC6290E4-EFA7-2A4C-A99C-51AD88048855}"/>
              </a:ext>
            </a:extLst>
          </p:cNvPr>
          <p:cNvSpPr>
            <a:spLocks noGrp="1"/>
          </p:cNvSpPr>
          <p:nvPr>
            <p:ph type="ftr" sz="quarter" idx="3"/>
          </p:nvPr>
        </p:nvSpPr>
        <p:spPr>
          <a:xfrm>
            <a:off x="366713" y="6356350"/>
            <a:ext cx="4114800" cy="365125"/>
          </a:xfrm>
          <a:prstGeom prst="rect">
            <a:avLst/>
          </a:prstGeom>
        </p:spPr>
        <p:txBody>
          <a:bodyPr vert="horz" lIns="91440" tIns="45720" rIns="91440" bIns="45720" rtlCol="0" anchor="ctr"/>
          <a:lstStyle>
            <a:lvl1pPr marL="0" marR="0" indent="0" algn="l" defTabSz="608013" rtl="0" eaLnBrk="1" fontAlgn="base" latinLnBrk="0" hangingPunct="1">
              <a:lnSpc>
                <a:spcPct val="100000"/>
              </a:lnSpc>
              <a:spcBef>
                <a:spcPct val="0"/>
              </a:spcBef>
              <a:spcAft>
                <a:spcPct val="0"/>
              </a:spcAft>
              <a:buClrTx/>
              <a:buSzTx/>
              <a:buFontTx/>
              <a:buNone/>
              <a:tabLst/>
              <a:defRPr sz="1200">
                <a:solidFill>
                  <a:schemeClr val="tx1">
                    <a:tint val="75000"/>
                  </a:schemeClr>
                </a:solidFill>
              </a:defRPr>
            </a:lvl1p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5420200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33369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365760" indent="-3794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685800" indent="-303213" algn="l" defTabSz="333693" rtl="0" eaLnBrk="1" fontAlgn="base" hangingPunct="1">
        <a:spcBef>
          <a:spcPct val="20000"/>
        </a:spcBef>
        <a:spcAft>
          <a:spcPct val="0"/>
        </a:spcAft>
        <a:buFont typeface="Courier New" panose="02070309020205020404" pitchFamily="49" charset="0"/>
        <a:buChar char="o"/>
        <a:defRPr sz="1900" kern="1200">
          <a:solidFill>
            <a:schemeClr val="tx1"/>
          </a:solidFill>
          <a:latin typeface="Calibri"/>
          <a:ea typeface="ＭＳ Ｐゴシック" panose="020B0600070205080204" pitchFamily="34" charset="-128"/>
          <a:cs typeface="Calibri"/>
        </a:defRPr>
      </a:lvl3pPr>
      <a:lvl4pPr marL="103473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127857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8.jpg"/><Relationship Id="rId5" Type="http://schemas.openxmlformats.org/officeDocument/2006/relationships/image" Target="../media/image17.emf"/><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hocolatecoat/DFIR-Templates" TargetMode="External"/><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6.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20.png"/><Relationship Id="rId1" Type="http://schemas.openxmlformats.org/officeDocument/2006/relationships/slideLayout" Target="../slideLayouts/slideLayout23.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5.emf"/><Relationship Id="rId3" Type="http://schemas.openxmlformats.org/officeDocument/2006/relationships/image" Target="../media/image16.png"/><Relationship Id="rId7" Type="http://schemas.openxmlformats.org/officeDocument/2006/relationships/image" Target="../media/image23.emf"/><Relationship Id="rId12"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2.emf"/><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image" Target="../media/image32.emf"/><Relationship Id="rId4" Type="http://schemas.openxmlformats.org/officeDocument/2006/relationships/image" Target="../media/image21.emf"/><Relationship Id="rId9" Type="http://schemas.openxmlformats.org/officeDocument/2006/relationships/image" Target="../media/image31.emf"/></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d3fend.mitre.org/" TargetMode="External"/><Relationship Id="rId4" Type="http://schemas.openxmlformats.org/officeDocument/2006/relationships/hyperlink" Target="https://mitre-attack.github.io/attack-navigator/enterpri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618C7-E8A0-6F48-A29D-50341556FFB6}"/>
              </a:ext>
            </a:extLst>
          </p:cNvPr>
          <p:cNvSpPr>
            <a:spLocks noGrp="1"/>
          </p:cNvSpPr>
          <p:nvPr>
            <p:ph type="body" sz="quarter" idx="12"/>
          </p:nvPr>
        </p:nvSpPr>
        <p:spPr/>
        <p:txBody>
          <a:bodyPr/>
          <a:lstStyle/>
          <a:p>
            <a:r>
              <a:rPr lang="en-US" dirty="0"/>
              <a:t>DFIR 102 – Investigation Methodology</a:t>
            </a:r>
          </a:p>
        </p:txBody>
      </p:sp>
      <p:sp>
        <p:nvSpPr>
          <p:cNvPr id="3" name="Text Placeholder 2">
            <a:extLst>
              <a:ext uri="{FF2B5EF4-FFF2-40B4-BE49-F238E27FC236}">
                <a16:creationId xmlns:a16="http://schemas.microsoft.com/office/drawing/2014/main" id="{EC98DE84-8703-854E-BADA-5F61B9C88732}"/>
              </a:ext>
            </a:extLst>
          </p:cNvPr>
          <p:cNvSpPr>
            <a:spLocks noGrp="1"/>
          </p:cNvSpPr>
          <p:nvPr>
            <p:ph type="body" sz="quarter" idx="13"/>
          </p:nvPr>
        </p:nvSpPr>
        <p:spPr/>
        <p:txBody>
          <a:bodyPr/>
          <a:lstStyle/>
          <a:p>
            <a:r>
              <a:rPr lang="en-US" dirty="0"/>
              <a:t>Terryn Valikodath</a:t>
            </a:r>
          </a:p>
        </p:txBody>
      </p:sp>
    </p:spTree>
    <p:extLst>
      <p:ext uri="{BB962C8B-B14F-4D97-AF65-F5344CB8AC3E}">
        <p14:creationId xmlns:p14="http://schemas.microsoft.com/office/powerpoint/2010/main" val="16430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CD9A5-7AD7-C44A-AD28-8CA65EB254A0}"/>
              </a:ext>
            </a:extLst>
          </p:cNvPr>
          <p:cNvSpPr>
            <a:spLocks noGrp="1"/>
          </p:cNvSpPr>
          <p:nvPr>
            <p:ph type="title"/>
          </p:nvPr>
        </p:nvSpPr>
        <p:spPr/>
        <p:txBody>
          <a:bodyPr/>
          <a:lstStyle/>
          <a:p>
            <a:r>
              <a:rPr lang="en-US" dirty="0"/>
              <a:t>Investigative Process</a:t>
            </a:r>
          </a:p>
        </p:txBody>
      </p:sp>
    </p:spTree>
    <p:extLst>
      <p:ext uri="{BB962C8B-B14F-4D97-AF65-F5344CB8AC3E}">
        <p14:creationId xmlns:p14="http://schemas.microsoft.com/office/powerpoint/2010/main" val="32245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Incident Scoping</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Determine if the event should be considered an incident.</a:t>
            </a:r>
          </a:p>
          <a:p>
            <a:r>
              <a:rPr lang="en-US" dirty="0"/>
              <a:t>Understanding the incident and what needs to be done</a:t>
            </a:r>
            <a:endParaRPr lang="en-US" dirty="0">
              <a:solidFill>
                <a:schemeClr val="accent1"/>
              </a:solidFill>
            </a:endParaRPr>
          </a:p>
          <a:p>
            <a:r>
              <a:rPr lang="en-US" dirty="0">
                <a:solidFill>
                  <a:schemeClr val="accent1"/>
                </a:solidFill>
              </a:rPr>
              <a:t>Tools:</a:t>
            </a:r>
          </a:p>
          <a:p>
            <a:r>
              <a:rPr lang="en-US" dirty="0"/>
              <a:t>Scoping Notes Template</a:t>
            </a:r>
          </a:p>
          <a:p>
            <a:endParaRPr lang="en-US" dirty="0"/>
          </a:p>
          <a:p>
            <a:endParaRPr lang="en-US" dirty="0"/>
          </a:p>
          <a:p>
            <a:pPr marL="342900" indent="-3429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endParaRPr lang="en-US" dirty="0"/>
          </a:p>
          <a:p>
            <a:pPr marL="342900" indent="-342900">
              <a:buFont typeface="Arial" panose="020B0604020202020204" pitchFamily="34" charset="0"/>
              <a:buChar char="•"/>
            </a:pPr>
            <a:r>
              <a:rPr lang="en-US" dirty="0"/>
              <a:t>One analyst should be dedicated to taking notes from the meeting/ticket/etc.</a:t>
            </a:r>
          </a:p>
          <a:p>
            <a:pPr marL="1331913" lvl="1" indent="-342900">
              <a:buFont typeface="Arial" panose="020B0604020202020204" pitchFamily="34" charset="0"/>
              <a:buChar char="•"/>
            </a:pPr>
            <a:r>
              <a:rPr lang="en-US" dirty="0"/>
              <a:t>Incident Summary</a:t>
            </a:r>
          </a:p>
          <a:p>
            <a:pPr marL="1331913" lvl="1" indent="-342900">
              <a:buFont typeface="Arial" panose="020B0604020202020204" pitchFamily="34" charset="0"/>
              <a:buChar char="•"/>
            </a:pPr>
            <a:r>
              <a:rPr lang="en-US" dirty="0"/>
              <a:t>Third Parties Involved</a:t>
            </a:r>
          </a:p>
          <a:p>
            <a:pPr marL="1331913" lvl="1" indent="-342900">
              <a:buFont typeface="Arial" panose="020B0604020202020204" pitchFamily="34" charset="0"/>
              <a:buChar char="•"/>
            </a:pPr>
            <a:r>
              <a:rPr lang="en-US" dirty="0"/>
              <a:t>Objectives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templates for scoping notes, have prepared questions to ask</a:t>
            </a:r>
          </a:p>
          <a:p>
            <a:pPr marL="1331913" lvl="1" indent="-342900">
              <a:buFont typeface="Arial" panose="020B0604020202020204" pitchFamily="34" charset="0"/>
              <a:buChar char="•"/>
            </a:pPr>
            <a:r>
              <a:rPr lang="en-US" dirty="0" err="1"/>
              <a:t>Psst</a:t>
            </a:r>
            <a:r>
              <a:rPr lang="en-US" dirty="0"/>
              <a:t>… check my </a:t>
            </a:r>
            <a:r>
              <a:rPr lang="en-US" dirty="0" err="1"/>
              <a:t>github</a:t>
            </a:r>
            <a:endParaRPr lang="en-US" dirty="0"/>
          </a:p>
        </p:txBody>
      </p:sp>
    </p:spTree>
    <p:extLst>
      <p:ext uri="{BB962C8B-B14F-4D97-AF65-F5344CB8AC3E}">
        <p14:creationId xmlns:p14="http://schemas.microsoft.com/office/powerpoint/2010/main" val="62037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Incident Scoping (cont’d)</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Determine if the event should be considered an incident.</a:t>
            </a:r>
          </a:p>
          <a:p>
            <a:r>
              <a:rPr lang="en-US" dirty="0"/>
              <a:t>Understanding the incident and what needs to be done</a:t>
            </a:r>
            <a:endParaRPr lang="en-US" dirty="0">
              <a:solidFill>
                <a:schemeClr val="accent1"/>
              </a:solidFill>
            </a:endParaRPr>
          </a:p>
          <a:p>
            <a:r>
              <a:rPr lang="en-US" dirty="0">
                <a:solidFill>
                  <a:schemeClr val="accent1"/>
                </a:solidFill>
              </a:rPr>
              <a:t>Tools:</a:t>
            </a:r>
          </a:p>
          <a:p>
            <a:r>
              <a:rPr lang="en-US" dirty="0"/>
              <a:t>Scoping Notes Template</a:t>
            </a:r>
          </a:p>
          <a:p>
            <a:endParaRPr lang="en-US" dirty="0"/>
          </a:p>
          <a:p>
            <a:endParaRPr lang="en-US" dirty="0"/>
          </a:p>
          <a:p>
            <a:pPr marL="342900" indent="-3429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Have you seen this before?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Setup a briefing with IR team members:</a:t>
            </a:r>
          </a:p>
          <a:p>
            <a:pPr marL="1331913" lvl="1" indent="-342900">
              <a:buFont typeface="Arial" panose="020B0604020202020204" pitchFamily="34" charset="0"/>
              <a:buChar char="•"/>
            </a:pPr>
            <a:r>
              <a:rPr lang="en-US" dirty="0"/>
              <a:t>Additional notes about the incident and organization</a:t>
            </a:r>
          </a:p>
          <a:p>
            <a:pPr marL="1331913" lvl="1" indent="-342900">
              <a:buFont typeface="Arial" panose="020B0604020202020204" pitchFamily="34" charset="0"/>
              <a:buChar char="•"/>
            </a:pPr>
            <a:r>
              <a:rPr lang="en-US" dirty="0"/>
              <a:t>Evidence sources</a:t>
            </a:r>
          </a:p>
          <a:p>
            <a:pPr marL="1331913" lvl="1" indent="-342900">
              <a:buFont typeface="Arial" panose="020B0604020202020204" pitchFamily="34" charset="0"/>
              <a:buChar char="•"/>
            </a:pPr>
            <a:r>
              <a:rPr lang="en-US" dirty="0"/>
              <a:t>Confirmed objectives </a:t>
            </a:r>
          </a:p>
          <a:p>
            <a:pPr marL="1331913" lvl="1" indent="-342900">
              <a:buFont typeface="Arial" panose="020B0604020202020204" pitchFamily="34" charset="0"/>
              <a:buChar char="•"/>
            </a:pPr>
            <a:r>
              <a:rPr lang="en-US" dirty="0"/>
              <a:t>Next steps for each IR team member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communications cadence</a:t>
            </a:r>
          </a:p>
          <a:p>
            <a:pPr marL="1331913" lvl="1" indent="-342900">
              <a:buFont typeface="Arial" panose="020B0604020202020204" pitchFamily="34" charset="0"/>
              <a:buChar char="•"/>
            </a:pPr>
            <a:r>
              <a:rPr lang="en-US" dirty="0"/>
              <a:t>Daily? Every few hours?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02859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Evidence Collection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Preserve and prepare evidence for analysis</a:t>
            </a:r>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Collection of evidence through:</a:t>
            </a:r>
          </a:p>
          <a:p>
            <a:pPr marL="1331913" lvl="1" indent="-342900">
              <a:buFont typeface="Arial" panose="020B0604020202020204" pitchFamily="34" charset="0"/>
              <a:buChar char="•"/>
            </a:pPr>
            <a:r>
              <a:rPr lang="en-US" dirty="0"/>
              <a:t>Forensic Image</a:t>
            </a:r>
          </a:p>
          <a:p>
            <a:pPr marL="1331913" lvl="1" indent="-342900">
              <a:buFont typeface="Arial" panose="020B0604020202020204" pitchFamily="34" charset="0"/>
              <a:buChar char="•"/>
            </a:pPr>
            <a:r>
              <a:rPr lang="en-US" dirty="0"/>
              <a:t>Security Consoles</a:t>
            </a:r>
          </a:p>
          <a:p>
            <a:pPr marL="1331913" lvl="1" indent="-342900">
              <a:buFont typeface="Arial" panose="020B0604020202020204" pitchFamily="34" charset="0"/>
              <a:buChar char="•"/>
            </a:pPr>
            <a:r>
              <a:rPr lang="en-US" dirty="0"/>
              <a:t>Log Files</a:t>
            </a:r>
          </a:p>
          <a:p>
            <a:pPr marL="1331913" lvl="1" indent="-342900">
              <a:buFont typeface="Arial" panose="020B0604020202020204" pitchFamily="34" charset="0"/>
              <a:buChar char="•"/>
            </a:pPr>
            <a:r>
              <a:rPr lang="en-US" dirty="0"/>
              <a:t>Virtual System Files</a:t>
            </a:r>
          </a:p>
          <a:p>
            <a:pPr marL="1331913" lvl="1" indent="-342900">
              <a:buFont typeface="Arial" panose="020B0604020202020204" pitchFamily="34" charset="0"/>
              <a:buChar char="•"/>
            </a:pPr>
            <a:r>
              <a:rPr lang="en-US" dirty="0"/>
              <a:t>Triage Scripts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Provision or obtain access to data sources such as consoles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Clear instructions on how to preserve and  prepare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Preplan for analysis, expand the timeframe of investigation</a:t>
            </a:r>
          </a:p>
        </p:txBody>
      </p:sp>
    </p:spTree>
    <p:extLst>
      <p:ext uri="{BB962C8B-B14F-4D97-AF65-F5344CB8AC3E}">
        <p14:creationId xmlns:p14="http://schemas.microsoft.com/office/powerpoint/2010/main" val="310653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88824" cy="3584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057C4D-D04E-F941-B706-7A64865881F9}"/>
              </a:ext>
            </a:extLst>
          </p:cNvPr>
          <p:cNvCxnSpPr>
            <a:cxnSpLocks/>
          </p:cNvCxnSpPr>
          <p:nvPr/>
        </p:nvCxnSpPr>
        <p:spPr>
          <a:xfrm>
            <a:off x="597532" y="3552791"/>
            <a:ext cx="11098282" cy="0"/>
          </a:xfrm>
          <a:prstGeom prst="line">
            <a:avLst/>
          </a:prstGeom>
          <a:ln w="15875" cmpd="sng">
            <a:solidFill>
              <a:srgbClr val="8E8E8E"/>
            </a:solidFill>
            <a:prstDash val="sysDot"/>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430BA0C-44A3-3049-8026-679169A1658E}"/>
              </a:ext>
            </a:extLst>
          </p:cNvPr>
          <p:cNvPicPr>
            <a:picLocks noChangeAspect="1"/>
          </p:cNvPicPr>
          <p:nvPr/>
        </p:nvPicPr>
        <p:blipFill>
          <a:blip r:embed="rId3"/>
          <a:srcRect/>
          <a:stretch/>
        </p:blipFill>
        <p:spPr>
          <a:xfrm>
            <a:off x="3393222" y="1726250"/>
            <a:ext cx="5402379" cy="3568992"/>
          </a:xfrm>
          <a:prstGeom prst="rect">
            <a:avLst/>
          </a:prstGeom>
        </p:spPr>
      </p:pic>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p:txBody>
          <a:bodyPr/>
          <a:lstStyle/>
          <a:p>
            <a:r>
              <a:rPr lang="en-US"/>
              <a:t>Triage vs. Full Disk</a:t>
            </a:r>
          </a:p>
        </p:txBody>
      </p:sp>
      <p:sp>
        <p:nvSpPr>
          <p:cNvPr id="3" name="Subtitle 2">
            <a:extLst>
              <a:ext uri="{FF2B5EF4-FFF2-40B4-BE49-F238E27FC236}">
                <a16:creationId xmlns:a16="http://schemas.microsoft.com/office/drawing/2014/main" id="{EC1EA094-9023-FC43-99D4-595BFE071582}"/>
              </a:ext>
            </a:extLst>
          </p:cNvPr>
          <p:cNvSpPr>
            <a:spLocks noGrp="1"/>
          </p:cNvSpPr>
          <p:nvPr>
            <p:ph type="subTitle" idx="1"/>
          </p:nvPr>
        </p:nvSpPr>
        <p:spPr/>
        <p:txBody>
          <a:bodyPr/>
          <a:lstStyle/>
          <a:p>
            <a:r>
              <a:rPr lang="en-US">
                <a:solidFill>
                  <a:schemeClr val="accent4"/>
                </a:solidFill>
              </a:rPr>
              <a:t>Using one does not mean you don’t need the other</a:t>
            </a:r>
          </a:p>
        </p:txBody>
      </p:sp>
      <p:sp>
        <p:nvSpPr>
          <p:cNvPr id="13" name="object 520">
            <a:extLst>
              <a:ext uri="{FF2B5EF4-FFF2-40B4-BE49-F238E27FC236}">
                <a16:creationId xmlns:a16="http://schemas.microsoft.com/office/drawing/2014/main" id="{0AD1FD1B-F21E-9248-8B74-95A093DC0FC9}"/>
              </a:ext>
            </a:extLst>
          </p:cNvPr>
          <p:cNvSpPr txBox="1"/>
          <p:nvPr/>
        </p:nvSpPr>
        <p:spPr>
          <a:xfrm>
            <a:off x="597532" y="2139082"/>
            <a:ext cx="2335239" cy="1243927"/>
          </a:xfrm>
          <a:prstGeom prst="rect">
            <a:avLst/>
          </a:prstGeom>
        </p:spPr>
        <p:txBody>
          <a:bodyPr vert="horz" wrap="square" lIns="0" tIns="12697" rIns="0" bIns="0" rtlCol="0" anchor="b" anchorCtr="0">
            <a:spAutoFit/>
          </a:bodyPr>
          <a:lstStyle/>
          <a:p>
            <a:pPr marL="285750" indent="-285750" defTabSz="607831">
              <a:buFont typeface="Arial" panose="020B0604020202020204" pitchFamily="34" charset="0"/>
              <a:buChar char="•"/>
              <a:defRPr/>
            </a:pPr>
            <a:r>
              <a:rPr lang="en-US" sz="1600" dirty="0">
                <a:solidFill>
                  <a:srgbClr val="FFFFFF"/>
                </a:solidFill>
              </a:rPr>
              <a:t>Incident Response</a:t>
            </a:r>
          </a:p>
          <a:p>
            <a:pPr marL="285750" indent="-285750" defTabSz="607831">
              <a:buFont typeface="Arial" panose="020B0604020202020204" pitchFamily="34" charset="0"/>
              <a:buChar char="•"/>
              <a:defRPr/>
            </a:pPr>
            <a:r>
              <a:rPr lang="en-US" sz="1600" dirty="0">
                <a:solidFill>
                  <a:srgbClr val="FFFFFF"/>
                </a:solidFill>
              </a:rPr>
              <a:t>Assess system to identify leads or suspicious activity</a:t>
            </a:r>
          </a:p>
          <a:p>
            <a:pPr marL="285750" indent="-285750" defTabSz="607831">
              <a:buFont typeface="Arial" panose="020B0604020202020204" pitchFamily="34" charset="0"/>
              <a:buChar char="•"/>
              <a:defRPr/>
            </a:pPr>
            <a:r>
              <a:rPr lang="en-US" sz="1600" dirty="0">
                <a:solidFill>
                  <a:srgbClr val="FFFFFF"/>
                </a:solidFill>
              </a:rPr>
              <a:t>May impact live systems</a:t>
            </a:r>
          </a:p>
        </p:txBody>
      </p:sp>
      <p:sp>
        <p:nvSpPr>
          <p:cNvPr id="17" name="object 516">
            <a:extLst>
              <a:ext uri="{FF2B5EF4-FFF2-40B4-BE49-F238E27FC236}">
                <a16:creationId xmlns:a16="http://schemas.microsoft.com/office/drawing/2014/main" id="{511EB2D8-ADC6-8F4F-B885-DBF523AB2CBC}"/>
              </a:ext>
            </a:extLst>
          </p:cNvPr>
          <p:cNvSpPr txBox="1"/>
          <p:nvPr/>
        </p:nvSpPr>
        <p:spPr>
          <a:xfrm>
            <a:off x="4375017" y="3024455"/>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a:solidFill>
                  <a:srgbClr val="FFFFFF"/>
                </a:solidFill>
              </a:rPr>
              <a:t>Triage</a:t>
            </a:r>
          </a:p>
        </p:txBody>
      </p:sp>
      <p:sp>
        <p:nvSpPr>
          <p:cNvPr id="20" name="object 516">
            <a:extLst>
              <a:ext uri="{FF2B5EF4-FFF2-40B4-BE49-F238E27FC236}">
                <a16:creationId xmlns:a16="http://schemas.microsoft.com/office/drawing/2014/main" id="{50AC46F8-A323-254B-9F08-C6700C65E582}"/>
              </a:ext>
            </a:extLst>
          </p:cNvPr>
          <p:cNvSpPr txBox="1"/>
          <p:nvPr/>
        </p:nvSpPr>
        <p:spPr>
          <a:xfrm>
            <a:off x="6535489" y="3024455"/>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Full Disk</a:t>
            </a:r>
          </a:p>
        </p:txBody>
      </p:sp>
      <p:sp>
        <p:nvSpPr>
          <p:cNvPr id="22" name="object 520">
            <a:extLst>
              <a:ext uri="{FF2B5EF4-FFF2-40B4-BE49-F238E27FC236}">
                <a16:creationId xmlns:a16="http://schemas.microsoft.com/office/drawing/2014/main" id="{0F1AD0D1-8223-BC40-8D15-60CA597DF930}"/>
              </a:ext>
            </a:extLst>
          </p:cNvPr>
          <p:cNvSpPr txBox="1"/>
          <p:nvPr/>
        </p:nvSpPr>
        <p:spPr>
          <a:xfrm>
            <a:off x="9156742" y="3552791"/>
            <a:ext cx="2539072" cy="1490148"/>
          </a:xfrm>
          <a:prstGeom prst="rect">
            <a:avLst/>
          </a:prstGeom>
        </p:spPr>
        <p:txBody>
          <a:bodyPr vert="horz" wrap="square" lIns="0" tIns="12697" rIns="0" bIns="0" rtlCol="0" anchor="b" anchorCtr="0">
            <a:spAutoFit/>
          </a:bodyPr>
          <a:lstStyle/>
          <a:p>
            <a:pPr marL="285750" indent="-285750" defTabSz="607831">
              <a:buFont typeface="Arial" panose="020B0604020202020204" pitchFamily="34" charset="0"/>
              <a:buChar char="•"/>
              <a:defRPr/>
            </a:pPr>
            <a:r>
              <a:rPr lang="en-US" sz="1600">
                <a:solidFill>
                  <a:srgbClr val="FFFFFF"/>
                </a:solidFill>
              </a:rPr>
              <a:t>Digital Forensics</a:t>
            </a:r>
          </a:p>
          <a:p>
            <a:pPr marL="285750" indent="-285750" defTabSz="607831">
              <a:buFont typeface="Arial" panose="020B0604020202020204" pitchFamily="34" charset="0"/>
              <a:buChar char="•"/>
              <a:defRPr/>
            </a:pPr>
            <a:r>
              <a:rPr lang="en-US" sz="1600">
                <a:solidFill>
                  <a:srgbClr val="FFFFFF"/>
                </a:solidFill>
              </a:rPr>
              <a:t>Thoroughly investigate available data on a system </a:t>
            </a:r>
          </a:p>
          <a:p>
            <a:pPr marL="285750" indent="-285750" defTabSz="607831">
              <a:buFont typeface="Arial" panose="020B0604020202020204" pitchFamily="34" charset="0"/>
              <a:buChar char="•"/>
              <a:defRPr/>
            </a:pPr>
            <a:r>
              <a:rPr lang="en-US" sz="1600">
                <a:solidFill>
                  <a:srgbClr val="FFFFFF"/>
                </a:solidFill>
              </a:rPr>
              <a:t>Should not impact live systems, but could require downtime</a:t>
            </a:r>
          </a:p>
        </p:txBody>
      </p:sp>
    </p:spTree>
    <p:extLst>
      <p:ext uri="{BB962C8B-B14F-4D97-AF65-F5344CB8AC3E}">
        <p14:creationId xmlns:p14="http://schemas.microsoft.com/office/powerpoint/2010/main" val="1466605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Analysis</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Follow the established Investigation Strategy to meet determined objectives.</a:t>
            </a:r>
          </a:p>
          <a:p>
            <a:r>
              <a:rPr lang="en-US" dirty="0">
                <a:solidFill>
                  <a:schemeClr val="accent1"/>
                </a:solidFill>
              </a:rPr>
              <a:t>Write It Down:</a:t>
            </a:r>
          </a:p>
          <a:p>
            <a:r>
              <a:rPr lang="en-US" dirty="0"/>
              <a:t>What did you see?  </a:t>
            </a:r>
          </a:p>
          <a:p>
            <a:r>
              <a:rPr lang="en-US" dirty="0"/>
              <a:t>Did anything standout?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Organize  and document evidence collected and associated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Don’t rush into an investigation without a plan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clear task list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Objectives should give clear boundaries on what to investigate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Utilize indicators to identify TTPs associated with them</a:t>
            </a:r>
            <a:endParaRPr lang="en-US" i="1" dirty="0"/>
          </a:p>
          <a:p>
            <a:endParaRPr lang="en-US" dirty="0"/>
          </a:p>
        </p:txBody>
      </p:sp>
    </p:spTree>
    <p:extLst>
      <p:ext uri="{BB962C8B-B14F-4D97-AF65-F5344CB8AC3E}">
        <p14:creationId xmlns:p14="http://schemas.microsoft.com/office/powerpoint/2010/main" val="2383110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4E7F-871D-424E-BE4A-DCA47D75CD0A}"/>
              </a:ext>
            </a:extLst>
          </p:cNvPr>
          <p:cNvSpPr>
            <a:spLocks noGrp="1"/>
          </p:cNvSpPr>
          <p:nvPr>
            <p:ph type="title"/>
          </p:nvPr>
        </p:nvSpPr>
        <p:spPr/>
        <p:txBody>
          <a:bodyPr/>
          <a:lstStyle/>
          <a:p>
            <a:r>
              <a:rPr lang="en-US" dirty="0"/>
              <a:t>Finding Evil</a:t>
            </a:r>
          </a:p>
        </p:txBody>
      </p:sp>
      <p:sp>
        <p:nvSpPr>
          <p:cNvPr id="4" name="Content Placeholder 3">
            <a:extLst>
              <a:ext uri="{FF2B5EF4-FFF2-40B4-BE49-F238E27FC236}">
                <a16:creationId xmlns:a16="http://schemas.microsoft.com/office/drawing/2014/main" id="{7E8C2E22-C8A7-F940-802D-F34980EAC803}"/>
              </a:ext>
            </a:extLst>
          </p:cNvPr>
          <p:cNvSpPr>
            <a:spLocks noGrp="1"/>
          </p:cNvSpPr>
          <p:nvPr>
            <p:ph idx="10"/>
          </p:nvPr>
        </p:nvSpPr>
        <p:spPr>
          <a:xfrm>
            <a:off x="666964" y="1613967"/>
            <a:ext cx="10253082" cy="3936075"/>
          </a:xfrm>
        </p:spPr>
        <p:txBody>
          <a:bodyPr/>
          <a:lstStyle/>
          <a:p>
            <a:pPr marL="342900" indent="-342900">
              <a:buFont typeface="Arial" panose="020B0604020202020204" pitchFamily="34" charset="0"/>
              <a:buChar char="•"/>
            </a:pPr>
            <a:r>
              <a:rPr lang="en-US" sz="2400" dirty="0"/>
              <a:t>Malicious behavior may not always be identified before IR is engaged.</a:t>
            </a:r>
          </a:p>
          <a:p>
            <a:pPr marL="342900" indent="-342900">
              <a:buFont typeface="Arial" panose="020B0604020202020204" pitchFamily="34" charset="0"/>
              <a:buChar char="•"/>
            </a:pPr>
            <a:r>
              <a:rPr lang="en-US" sz="2400" dirty="0"/>
              <a:t>A baseline of expected activity will make it easier to identify suspicious behaviors</a:t>
            </a:r>
          </a:p>
          <a:p>
            <a:pPr marL="342900" indent="-342900">
              <a:buFont typeface="Arial" panose="020B0604020202020204" pitchFamily="34" charset="0"/>
              <a:buChar char="•"/>
            </a:pPr>
            <a:r>
              <a:rPr lang="en-US" sz="2400" dirty="0"/>
              <a:t>Common indicators:</a:t>
            </a:r>
          </a:p>
          <a:p>
            <a:pPr lvl="1" indent="0">
              <a:buNone/>
            </a:pPr>
            <a:endParaRPr lang="en-US" sz="2400" dirty="0"/>
          </a:p>
          <a:p>
            <a:pPr lvl="1" indent="0">
              <a:buNone/>
            </a:pPr>
            <a:endParaRPr lang="en-US" sz="2400" dirty="0"/>
          </a:p>
          <a:p>
            <a:pPr lvl="1" indent="0">
              <a:buNone/>
            </a:pPr>
            <a:endParaRPr lang="en-US" sz="2400" dirty="0"/>
          </a:p>
          <a:p>
            <a:pPr lvl="1" indent="0">
              <a:buNone/>
            </a:pPr>
            <a:endParaRPr lang="en-US" sz="2400" dirty="0"/>
          </a:p>
          <a:p>
            <a:pPr marL="342900" indent="-342900">
              <a:buFont typeface="Arial" panose="020B0604020202020204" pitchFamily="34" charset="0"/>
              <a:buChar char="•"/>
            </a:pPr>
            <a:r>
              <a:rPr lang="en-US" sz="2400" dirty="0"/>
              <a:t>Use the hypothesis approach to set end points. There will likely be several paths to follow. Note them down, but finish your current hypothesis</a:t>
            </a:r>
          </a:p>
        </p:txBody>
      </p:sp>
      <p:graphicFrame>
        <p:nvGraphicFramePr>
          <p:cNvPr id="5" name="Diagram 4">
            <a:extLst>
              <a:ext uri="{FF2B5EF4-FFF2-40B4-BE49-F238E27FC236}">
                <a16:creationId xmlns:a16="http://schemas.microsoft.com/office/drawing/2014/main" id="{D9E8CE19-7A66-40A8-8B22-6245EDC3DCD7}"/>
              </a:ext>
            </a:extLst>
          </p:cNvPr>
          <p:cNvGraphicFramePr/>
          <p:nvPr>
            <p:extLst>
              <p:ext uri="{D42A27DB-BD31-4B8C-83A1-F6EECF244321}">
                <p14:modId xmlns:p14="http://schemas.microsoft.com/office/powerpoint/2010/main" val="648082824"/>
              </p:ext>
            </p:extLst>
          </p:nvPr>
        </p:nvGraphicFramePr>
        <p:xfrm>
          <a:off x="666964" y="3339966"/>
          <a:ext cx="10854897" cy="1559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79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a:t>Findings</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666964" y="1318661"/>
            <a:ext cx="7713465" cy="4884176"/>
          </a:xfrm>
        </p:spPr>
        <p:txBody>
          <a:bodyPr/>
          <a:lstStyle/>
          <a:p>
            <a:pPr marL="342900" indent="-342900">
              <a:buFont typeface="Arial" panose="020B0604020202020204" pitchFamily="34" charset="0"/>
              <a:buChar char="•"/>
            </a:pPr>
            <a:r>
              <a:rPr lang="en-US" sz="2400" dirty="0"/>
              <a:t>Findings should be identified with at least the following:</a:t>
            </a:r>
          </a:p>
          <a:p>
            <a:pPr marL="1331913" lvl="1" indent="-342900"/>
            <a:r>
              <a:rPr lang="en-US" sz="2400" dirty="0">
                <a:solidFill>
                  <a:schemeClr val="tx1"/>
                </a:solidFill>
              </a:rPr>
              <a:t>Timestamp</a:t>
            </a:r>
          </a:p>
          <a:p>
            <a:pPr marL="1331913" lvl="1" indent="-342900"/>
            <a:r>
              <a:rPr lang="en-US" sz="2400" dirty="0">
                <a:solidFill>
                  <a:schemeClr val="tx1"/>
                </a:solidFill>
              </a:rPr>
              <a:t>Event Description</a:t>
            </a:r>
          </a:p>
          <a:p>
            <a:pPr marL="1331913" lvl="1" indent="-342900"/>
            <a:r>
              <a:rPr lang="en-US" sz="2400" dirty="0">
                <a:solidFill>
                  <a:schemeClr val="tx1"/>
                </a:solidFill>
              </a:rPr>
              <a:t>Data Source</a:t>
            </a:r>
          </a:p>
          <a:p>
            <a:pPr marL="1865313" lvl="2" indent="-342900"/>
            <a:r>
              <a:rPr lang="en-US" sz="2400" dirty="0">
                <a:solidFill>
                  <a:schemeClr val="tx1"/>
                </a:solidFill>
              </a:rPr>
              <a:t>Including query or procedure</a:t>
            </a:r>
          </a:p>
          <a:p>
            <a:pPr marL="1331913" lvl="1" indent="-342900"/>
            <a:r>
              <a:rPr lang="en-US" sz="2400" dirty="0">
                <a:solidFill>
                  <a:schemeClr val="tx1"/>
                </a:solidFill>
              </a:rPr>
              <a:t>Context (Who, what, where, when, why)</a:t>
            </a:r>
          </a:p>
          <a:p>
            <a:pPr marL="1331913" lvl="1" indent="-342900"/>
            <a:r>
              <a:rPr lang="en-US" sz="2400" dirty="0">
                <a:solidFill>
                  <a:schemeClr val="tx1"/>
                </a:solidFill>
              </a:rPr>
              <a:t>Code (</a:t>
            </a:r>
            <a:r>
              <a:rPr lang="en-US" sz="2400" dirty="0" err="1">
                <a:solidFill>
                  <a:schemeClr val="tx1"/>
                </a:solidFill>
              </a:rPr>
              <a:t>Filepath</a:t>
            </a:r>
            <a:r>
              <a:rPr lang="en-US" sz="2400" dirty="0">
                <a:solidFill>
                  <a:schemeClr val="tx1"/>
                </a:solidFill>
              </a:rPr>
              <a:t>, registry entry, command)</a:t>
            </a:r>
          </a:p>
          <a:p>
            <a:pPr lvl="1" indent="0">
              <a:buNone/>
            </a:pPr>
            <a:endParaRPr lang="en-US" sz="2400" dirty="0">
              <a:solidFill>
                <a:schemeClr val="tx1"/>
              </a:solidFill>
            </a:endParaRPr>
          </a:p>
          <a:p>
            <a:pPr marL="342900" indent="-342900">
              <a:buFont typeface="Arial" panose="020B0604020202020204" pitchFamily="34" charset="0"/>
              <a:buChar char="•"/>
            </a:pPr>
            <a:r>
              <a:rPr lang="en-US" sz="2400" dirty="0"/>
              <a:t>Write out findings in “report format”, this eases the process of writing a report and allows you speak on findings during a conversation</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TIP:</a:t>
            </a:r>
          </a:p>
          <a:p>
            <a:r>
              <a:rPr lang="en-US" dirty="0"/>
              <a:t>Understand the timestamp of your data source and always try to convert to UTC when possible</a:t>
            </a:r>
          </a:p>
          <a:p>
            <a:r>
              <a:rPr lang="en-US" dirty="0"/>
              <a:t>Develops consistent timeline</a:t>
            </a:r>
          </a:p>
        </p:txBody>
      </p:sp>
    </p:spTree>
    <p:extLst>
      <p:ext uri="{BB962C8B-B14F-4D97-AF65-F5344CB8AC3E}">
        <p14:creationId xmlns:p14="http://schemas.microsoft.com/office/powerpoint/2010/main" val="345379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What is the chain of events?</a:t>
            </a:r>
          </a:p>
          <a:p>
            <a:r>
              <a:rPr lang="en-US" dirty="0">
                <a:solidFill>
                  <a:schemeClr val="accent1"/>
                </a:solidFill>
              </a:rPr>
              <a:t>Write It Down:</a:t>
            </a:r>
          </a:p>
          <a:p>
            <a:r>
              <a:rPr lang="en-US" dirty="0"/>
              <a:t>Begin to record the indicators and timestamps in a central location.</a:t>
            </a:r>
          </a:p>
          <a:p>
            <a:r>
              <a:rPr lang="en-US" dirty="0"/>
              <a:t>Ensure that proper context is provided – why is this important?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individual events and correlate them together</a:t>
            </a:r>
          </a:p>
          <a:p>
            <a:endParaRPr lang="en-US" dirty="0"/>
          </a:p>
          <a:p>
            <a:pPr marL="342900" indent="-342900">
              <a:buFont typeface="Arial" panose="020B0604020202020204" pitchFamily="34" charset="0"/>
              <a:buChar char="•"/>
            </a:pPr>
            <a:r>
              <a:rPr lang="en-US" dirty="0"/>
              <a:t>Correlate multiple evidence sources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Take time to extract indicators to assist with searching across the environment</a:t>
            </a:r>
          </a:p>
          <a:p>
            <a:pPr marL="1331913" lvl="1" indent="-342900">
              <a:buFont typeface="Arial" panose="020B0604020202020204" pitchFamily="34" charset="0"/>
              <a:buChar char="•"/>
            </a:pPr>
            <a:r>
              <a:rPr lang="en-US" dirty="0"/>
              <a:t>Network (domain, IP)</a:t>
            </a:r>
          </a:p>
          <a:p>
            <a:pPr marL="1331913" lvl="1" indent="-342900">
              <a:buFont typeface="Arial" panose="020B0604020202020204" pitchFamily="34" charset="0"/>
              <a:buChar char="•"/>
            </a:pPr>
            <a:r>
              <a:rPr lang="en-US" dirty="0"/>
              <a:t>File (SHA256, file path)</a:t>
            </a:r>
          </a:p>
          <a:p>
            <a:pPr marL="1331913" lvl="1" indent="-342900">
              <a:buFont typeface="Arial" panose="020B0604020202020204" pitchFamily="34" charset="0"/>
              <a:buChar char="•"/>
            </a:pPr>
            <a:r>
              <a:rPr lang="en-US" dirty="0"/>
              <a:t>Account (name, group, privileges)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Analyze alongside the MITRE ATT&amp;CK Framework to identify relevant TTPs</a:t>
            </a:r>
          </a:p>
          <a:p>
            <a:endParaRPr lang="en-US" dirty="0"/>
          </a:p>
        </p:txBody>
      </p:sp>
    </p:spTree>
    <p:extLst>
      <p:ext uri="{BB962C8B-B14F-4D97-AF65-F5344CB8AC3E}">
        <p14:creationId xmlns:p14="http://schemas.microsoft.com/office/powerpoint/2010/main" val="2331419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dirty="0"/>
              <a:t>Normalization &amp; Deconfliction</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338443" y="1553165"/>
            <a:ext cx="8246029" cy="4329186"/>
          </a:xfrm>
        </p:spPr>
        <p:txBody>
          <a:bodyPr/>
          <a:lstStyle/>
          <a:p>
            <a:pPr marL="342900" indent="-342900">
              <a:buFont typeface="Arial" panose="020B0604020202020204" pitchFamily="34" charset="0"/>
              <a:buChar char="•"/>
            </a:pPr>
            <a:r>
              <a:rPr lang="en-US" sz="2400" dirty="0"/>
              <a:t>Use standard time notation for events</a:t>
            </a:r>
          </a:p>
          <a:p>
            <a:pPr marL="1331913" lvl="1" indent="-342900">
              <a:buFont typeface="Arial" panose="020B0604020202020204" pitchFamily="34" charset="0"/>
              <a:buChar char="•"/>
            </a:pPr>
            <a:r>
              <a:rPr lang="en-US" sz="2400" dirty="0"/>
              <a:t>ISO-8601 in UTC</a:t>
            </a:r>
          </a:p>
          <a:p>
            <a:pPr marL="1331913" lvl="1" indent="-342900">
              <a:buFont typeface="Arial" panose="020B0604020202020204" pitchFamily="34" charset="0"/>
              <a:buChar char="•"/>
            </a:pPr>
            <a:r>
              <a:rPr lang="en-US" sz="2400" dirty="0"/>
              <a:t>2022-01-01T12:34:56Z</a:t>
            </a:r>
          </a:p>
          <a:p>
            <a:endParaRPr lang="en-US" sz="2400" dirty="0"/>
          </a:p>
          <a:p>
            <a:pPr marL="342900" indent="-342900">
              <a:buFont typeface="Arial" panose="020B0604020202020204" pitchFamily="34" charset="0"/>
              <a:buChar char="•"/>
            </a:pPr>
            <a:r>
              <a:rPr lang="en-US" sz="2400" dirty="0"/>
              <a:t>Use consistent terminology to identify similar fields from difference log sources.</a:t>
            </a:r>
          </a:p>
          <a:p>
            <a:pPr marL="1331913" lvl="1" indent="-342900">
              <a:buFont typeface="Arial" panose="020B0604020202020204" pitchFamily="34" charset="0"/>
              <a:buChar char="•"/>
            </a:pPr>
            <a:r>
              <a:rPr lang="en-US" sz="2400" dirty="0"/>
              <a:t>Connected IP or Source Network Address = Source IP</a:t>
            </a:r>
          </a:p>
          <a:p>
            <a:endParaRPr lang="en-US" sz="2400" dirty="0"/>
          </a:p>
          <a:p>
            <a:pPr marL="342900" indent="-342900">
              <a:buFont typeface="Arial" panose="020B0604020202020204" pitchFamily="34" charset="0"/>
              <a:buChar char="•"/>
            </a:pPr>
            <a:r>
              <a:rPr lang="en-US" sz="2400" dirty="0"/>
              <a:t>Multiple instances of the same event may indicate a trend</a:t>
            </a:r>
          </a:p>
          <a:p>
            <a:pPr marL="1331913" lvl="1" indent="-342900">
              <a:buFont typeface="Arial" panose="020B0604020202020204" pitchFamily="34" charset="0"/>
              <a:buChar char="•"/>
            </a:pPr>
            <a:r>
              <a:rPr lang="en-US" sz="2400" dirty="0"/>
              <a:t>5000 ICMP attempts to one host could indicate a DDOS attempt</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Write It Down:</a:t>
            </a:r>
          </a:p>
          <a:p>
            <a:r>
              <a:rPr lang="en-US" dirty="0"/>
              <a:t>Group normalized indicators into clusters </a:t>
            </a:r>
          </a:p>
          <a:p>
            <a:r>
              <a:rPr lang="en-US" dirty="0"/>
              <a:t>Do not forget the context</a:t>
            </a:r>
          </a:p>
          <a:p>
            <a:r>
              <a:rPr lang="en-US" dirty="0"/>
              <a:t>Write it like your writing for someone who doesn’t know what your job is</a:t>
            </a:r>
          </a:p>
        </p:txBody>
      </p:sp>
    </p:spTree>
    <p:extLst>
      <p:ext uri="{BB962C8B-B14F-4D97-AF65-F5344CB8AC3E}">
        <p14:creationId xmlns:p14="http://schemas.microsoft.com/office/powerpoint/2010/main" val="1130717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75">
            <a:extLst>
              <a:ext uri="{FF2B5EF4-FFF2-40B4-BE49-F238E27FC236}">
                <a16:creationId xmlns:a16="http://schemas.microsoft.com/office/drawing/2014/main" id="{53A2E77B-0685-6D46-B5EB-045C6E735562}"/>
              </a:ext>
            </a:extLst>
          </p:cNvPr>
          <p:cNvSpPr/>
          <p:nvPr/>
        </p:nvSpPr>
        <p:spPr>
          <a:xfrm flipV="1">
            <a:off x="6082301" y="2052827"/>
            <a:ext cx="6094261" cy="1354285"/>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nvGrpSpPr>
          <p:cNvPr id="23" name="Group 22">
            <a:extLst>
              <a:ext uri="{FF2B5EF4-FFF2-40B4-BE49-F238E27FC236}">
                <a16:creationId xmlns:a16="http://schemas.microsoft.com/office/drawing/2014/main" id="{DE1ACB2A-C1C7-AE44-8CF3-5BBF079B7ACC}"/>
              </a:ext>
            </a:extLst>
          </p:cNvPr>
          <p:cNvGrpSpPr/>
          <p:nvPr/>
        </p:nvGrpSpPr>
        <p:grpSpPr>
          <a:xfrm>
            <a:off x="0" y="0"/>
            <a:ext cx="6103867" cy="6858000"/>
            <a:chOff x="0" y="0"/>
            <a:chExt cx="6103867" cy="6858000"/>
          </a:xfrm>
        </p:grpSpPr>
        <p:sp>
          <p:nvSpPr>
            <p:cNvPr id="2" name="Rectangle 1">
              <a:extLst>
                <a:ext uri="{FF2B5EF4-FFF2-40B4-BE49-F238E27FC236}">
                  <a16:creationId xmlns:a16="http://schemas.microsoft.com/office/drawing/2014/main" id="{C70A3816-13F2-844A-A585-1CBD8A6273AD}"/>
                </a:ext>
              </a:extLst>
            </p:cNvPr>
            <p:cNvSpPr>
              <a:spLocks noChangeAspect="1"/>
            </p:cNvSpPr>
            <p:nvPr/>
          </p:nvSpPr>
          <p:spPr>
            <a:xfrm>
              <a:off x="0" y="0"/>
              <a:ext cx="6096000" cy="3429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bject 375">
              <a:extLst>
                <a:ext uri="{FF2B5EF4-FFF2-40B4-BE49-F238E27FC236}">
                  <a16:creationId xmlns:a16="http://schemas.microsoft.com/office/drawing/2014/main" id="{CE8533AC-5D28-8742-B604-9520C8BEA51A}"/>
                </a:ext>
              </a:extLst>
            </p:cNvPr>
            <p:cNvSpPr>
              <a:spLocks noChangeAspect="1"/>
            </p:cNvSpPr>
            <p:nvPr/>
          </p:nvSpPr>
          <p:spPr>
            <a:xfrm>
              <a:off x="4187" y="3429000"/>
              <a:ext cx="6099680" cy="3429000"/>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pic>
        <p:nvPicPr>
          <p:cNvPr id="9" name="Picture 8">
            <a:extLst>
              <a:ext uri="{FF2B5EF4-FFF2-40B4-BE49-F238E27FC236}">
                <a16:creationId xmlns:a16="http://schemas.microsoft.com/office/drawing/2014/main" id="{5203BD8B-490B-2C42-AFB0-9891792712F4}"/>
              </a:ext>
            </a:extLst>
          </p:cNvPr>
          <p:cNvPicPr>
            <a:picLocks noChangeAspect="1"/>
          </p:cNvPicPr>
          <p:nvPr/>
        </p:nvPicPr>
        <p:blipFill>
          <a:blip r:embed="rId3"/>
          <a:srcRect/>
          <a:stretch/>
        </p:blipFill>
        <p:spPr>
          <a:xfrm>
            <a:off x="725995" y="2079676"/>
            <a:ext cx="2844519" cy="2844519"/>
          </a:xfrm>
          <a:prstGeom prst="rect">
            <a:avLst/>
          </a:prstGeom>
        </p:spPr>
      </p:pic>
      <p:sp>
        <p:nvSpPr>
          <p:cNvPr id="20" name="Text Placeholder 2">
            <a:extLst>
              <a:ext uri="{FF2B5EF4-FFF2-40B4-BE49-F238E27FC236}">
                <a16:creationId xmlns:a16="http://schemas.microsoft.com/office/drawing/2014/main" id="{DA1CD649-881B-D64B-8A99-55980C55AE8E}"/>
              </a:ext>
            </a:extLst>
          </p:cNvPr>
          <p:cNvSpPr txBox="1">
            <a:spLocks/>
          </p:cNvSpPr>
          <p:nvPr/>
        </p:nvSpPr>
        <p:spPr bwMode="auto">
          <a:xfrm>
            <a:off x="6957018" y="2551739"/>
            <a:ext cx="4961126" cy="15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1600" dirty="0">
              <a:latin typeface="Calibri" panose="020F0502020204030204"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19CC87D7-F349-A74B-975B-A373926D0415}"/>
              </a:ext>
            </a:extLst>
          </p:cNvPr>
          <p:cNvSpPr txBox="1">
            <a:spLocks/>
          </p:cNvSpPr>
          <p:nvPr/>
        </p:nvSpPr>
        <p:spPr bwMode="auto">
          <a:xfrm>
            <a:off x="6825675" y="3556000"/>
            <a:ext cx="5092469" cy="17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dirty="0"/>
              <a:t>Background in the other forensics</a:t>
            </a:r>
          </a:p>
          <a:p>
            <a:pPr marL="342900" indent="-342900">
              <a:spcBef>
                <a:spcPts val="600"/>
              </a:spcBef>
              <a:buFont typeface="Arial" panose="020B0604020202020204" pitchFamily="34" charset="0"/>
              <a:buChar char="•"/>
            </a:pPr>
            <a:r>
              <a:rPr lang="en-US" dirty="0"/>
              <a:t>Rooting and jailbreaking</a:t>
            </a:r>
          </a:p>
          <a:p>
            <a:pPr marL="342900" indent="-342900">
              <a:spcBef>
                <a:spcPts val="600"/>
              </a:spcBef>
              <a:buFont typeface="Arial" panose="020B0604020202020204" pitchFamily="34" charset="0"/>
              <a:buChar char="•"/>
            </a:pPr>
            <a:r>
              <a:rPr lang="en-US" dirty="0"/>
              <a:t>Editing ROMS</a:t>
            </a:r>
          </a:p>
          <a:p>
            <a:pPr marL="342900" indent="-342900">
              <a:spcBef>
                <a:spcPts val="600"/>
              </a:spcBef>
              <a:buFont typeface="Arial" panose="020B0604020202020204" pitchFamily="34" charset="0"/>
              <a:buChar char="•"/>
            </a:pPr>
            <a:r>
              <a:rPr lang="en-US" dirty="0"/>
              <a:t>Help Desk &gt; General IT &gt; Sysadmin &gt; Application Support &gt; Cybersecurity</a:t>
            </a:r>
          </a:p>
        </p:txBody>
      </p:sp>
      <p:sp>
        <p:nvSpPr>
          <p:cNvPr id="22" name="Text Placeholder 2">
            <a:extLst>
              <a:ext uri="{FF2B5EF4-FFF2-40B4-BE49-F238E27FC236}">
                <a16:creationId xmlns:a16="http://schemas.microsoft.com/office/drawing/2014/main" id="{FF98ADF3-80AC-8741-BA17-73AE814540C7}"/>
              </a:ext>
            </a:extLst>
          </p:cNvPr>
          <p:cNvSpPr txBox="1">
            <a:spLocks/>
          </p:cNvSpPr>
          <p:nvPr/>
        </p:nvSpPr>
        <p:spPr bwMode="auto">
          <a:xfrm>
            <a:off x="6891347" y="2079676"/>
            <a:ext cx="5285215" cy="13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t>https://github.com/chocolatecoat</a:t>
            </a:r>
          </a:p>
        </p:txBody>
      </p:sp>
      <p:pic>
        <p:nvPicPr>
          <p:cNvPr id="14" name="Picture 13" descr="Icon&#10;&#10;Description automatically generated">
            <a:extLst>
              <a:ext uri="{FF2B5EF4-FFF2-40B4-BE49-F238E27FC236}">
                <a16:creationId xmlns:a16="http://schemas.microsoft.com/office/drawing/2014/main" id="{6F12848B-1508-DD47-97E8-D3593ECBE524}"/>
              </a:ext>
            </a:extLst>
          </p:cNvPr>
          <p:cNvPicPr>
            <a:picLocks noChangeAspect="1"/>
          </p:cNvPicPr>
          <p:nvPr/>
        </p:nvPicPr>
        <p:blipFill>
          <a:blip r:embed="rId4"/>
          <a:stretch>
            <a:fillRect/>
          </a:stretch>
        </p:blipFill>
        <p:spPr>
          <a:xfrm>
            <a:off x="5391758" y="3441455"/>
            <a:ext cx="1371600" cy="1371600"/>
          </a:xfrm>
          <a:prstGeom prst="rect">
            <a:avLst/>
          </a:prstGeom>
        </p:spPr>
      </p:pic>
      <p:pic>
        <p:nvPicPr>
          <p:cNvPr id="12" name="Picture 11">
            <a:extLst>
              <a:ext uri="{FF2B5EF4-FFF2-40B4-BE49-F238E27FC236}">
                <a16:creationId xmlns:a16="http://schemas.microsoft.com/office/drawing/2014/main" id="{1EDDAA84-5B96-7A4C-8D4A-99A4EEC0A8F3}"/>
              </a:ext>
            </a:extLst>
          </p:cNvPr>
          <p:cNvPicPr>
            <a:picLocks noChangeAspect="1"/>
          </p:cNvPicPr>
          <p:nvPr/>
        </p:nvPicPr>
        <p:blipFill>
          <a:blip r:embed="rId5"/>
          <a:stretch>
            <a:fillRect/>
          </a:stretch>
        </p:blipFill>
        <p:spPr>
          <a:xfrm>
            <a:off x="5594144" y="3653245"/>
            <a:ext cx="960120" cy="960120"/>
          </a:xfrm>
          <a:prstGeom prst="rect">
            <a:avLst/>
          </a:prstGeom>
        </p:spPr>
      </p:pic>
      <p:pic>
        <p:nvPicPr>
          <p:cNvPr id="26" name="Picture 25" descr="Icon&#10;&#10;Description automatically generated">
            <a:extLst>
              <a:ext uri="{FF2B5EF4-FFF2-40B4-BE49-F238E27FC236}">
                <a16:creationId xmlns:a16="http://schemas.microsoft.com/office/drawing/2014/main" id="{03692AF6-5EEE-754E-9EEB-E6D3E79C37E6}"/>
              </a:ext>
            </a:extLst>
          </p:cNvPr>
          <p:cNvPicPr>
            <a:picLocks noChangeAspect="1"/>
          </p:cNvPicPr>
          <p:nvPr/>
        </p:nvPicPr>
        <p:blipFill>
          <a:blip r:embed="rId4"/>
          <a:stretch>
            <a:fillRect/>
          </a:stretch>
        </p:blipFill>
        <p:spPr>
          <a:xfrm>
            <a:off x="5391758" y="2044170"/>
            <a:ext cx="1371600" cy="1371600"/>
          </a:xfrm>
          <a:prstGeom prst="rect">
            <a:avLst/>
          </a:prstGeom>
        </p:spPr>
      </p:pic>
      <p:sp>
        <p:nvSpPr>
          <p:cNvPr id="27" name="Text Placeholder 2">
            <a:extLst>
              <a:ext uri="{FF2B5EF4-FFF2-40B4-BE49-F238E27FC236}">
                <a16:creationId xmlns:a16="http://schemas.microsoft.com/office/drawing/2014/main" id="{18081CFB-845A-4544-9BBE-3A122752DF8D}"/>
              </a:ext>
            </a:extLst>
          </p:cNvPr>
          <p:cNvSpPr txBox="1">
            <a:spLocks/>
          </p:cNvSpPr>
          <p:nvPr/>
        </p:nvSpPr>
        <p:spPr bwMode="auto">
          <a:xfrm>
            <a:off x="1121175" y="5249773"/>
            <a:ext cx="4961126" cy="9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500" i="1" dirty="0"/>
              <a:t>DFIR Consultant</a:t>
            </a:r>
          </a:p>
          <a:p>
            <a:pPr defTabSz="608013" fontAlgn="base">
              <a:lnSpc>
                <a:spcPct val="100000"/>
              </a:lnSpc>
              <a:spcBef>
                <a:spcPts val="1200"/>
              </a:spcBef>
              <a:spcAft>
                <a:spcPct val="0"/>
              </a:spcAft>
              <a:defRPr/>
            </a:pPr>
            <a:r>
              <a:rPr lang="en-US" sz="2000" dirty="0">
                <a:solidFill>
                  <a:srgbClr val="FFFFFF"/>
                </a:solidFill>
                <a:latin typeface="Calibri" panose="020F0502020204030204" pitchFamily="34" charset="0"/>
                <a:cs typeface="+mn-cs"/>
              </a:rPr>
              <a:t>@CyberCoat</a:t>
            </a:r>
          </a:p>
        </p:txBody>
      </p:sp>
      <p:sp>
        <p:nvSpPr>
          <p:cNvPr id="28" name="Text Placeholder 2">
            <a:extLst>
              <a:ext uri="{FF2B5EF4-FFF2-40B4-BE49-F238E27FC236}">
                <a16:creationId xmlns:a16="http://schemas.microsoft.com/office/drawing/2014/main" id="{BE5E538F-541A-3843-BE99-DB62C05C296E}"/>
              </a:ext>
            </a:extLst>
          </p:cNvPr>
          <p:cNvSpPr txBox="1">
            <a:spLocks/>
          </p:cNvSpPr>
          <p:nvPr/>
        </p:nvSpPr>
        <p:spPr bwMode="auto">
          <a:xfrm>
            <a:off x="725995" y="424920"/>
            <a:ext cx="5078904" cy="14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6000" spc="-10" dirty="0">
                <a:solidFill>
                  <a:schemeClr val="accent1"/>
                </a:solidFill>
              </a:rPr>
              <a:t>Terryn Valikodath</a:t>
            </a:r>
          </a:p>
        </p:txBody>
      </p:sp>
      <p:pic>
        <p:nvPicPr>
          <p:cNvPr id="17" name="Picture 16">
            <a:extLst>
              <a:ext uri="{FF2B5EF4-FFF2-40B4-BE49-F238E27FC236}">
                <a16:creationId xmlns:a16="http://schemas.microsoft.com/office/drawing/2014/main" id="{1806FF7D-7488-F04D-805C-AEF3639423DC}"/>
              </a:ext>
            </a:extLst>
          </p:cNvPr>
          <p:cNvPicPr>
            <a:picLocks noChangeAspect="1"/>
          </p:cNvPicPr>
          <p:nvPr/>
        </p:nvPicPr>
        <p:blipFill rotWithShape="1">
          <a:blip r:embed="rId6"/>
          <a:srcRect l="18225" t="1165" r="8115" b="-1109"/>
          <a:stretch/>
        </p:blipFill>
        <p:spPr>
          <a:xfrm>
            <a:off x="1420836" y="2747555"/>
            <a:ext cx="1481797" cy="1507922"/>
          </a:xfrm>
          <a:prstGeom prst="ellipse">
            <a:avLst/>
          </a:prstGeom>
        </p:spPr>
      </p:pic>
      <p:pic>
        <p:nvPicPr>
          <p:cNvPr id="19" name="Picture 18">
            <a:extLst>
              <a:ext uri="{FF2B5EF4-FFF2-40B4-BE49-F238E27FC236}">
                <a16:creationId xmlns:a16="http://schemas.microsoft.com/office/drawing/2014/main" id="{777BD4A3-20A1-5048-8A2B-11E50F2F52BA}"/>
              </a:ext>
            </a:extLst>
          </p:cNvPr>
          <p:cNvPicPr>
            <a:picLocks noChangeAspect="1"/>
          </p:cNvPicPr>
          <p:nvPr/>
        </p:nvPicPr>
        <p:blipFill>
          <a:blip r:embed="rId7"/>
          <a:stretch>
            <a:fillRect/>
          </a:stretch>
        </p:blipFill>
        <p:spPr>
          <a:xfrm>
            <a:off x="5620358" y="2276630"/>
            <a:ext cx="914400" cy="914400"/>
          </a:xfrm>
          <a:prstGeom prst="rect">
            <a:avLst/>
          </a:prstGeom>
        </p:spPr>
      </p:pic>
    </p:spTree>
    <p:extLst>
      <p:ext uri="{BB962C8B-B14F-4D97-AF65-F5344CB8AC3E}">
        <p14:creationId xmlns:p14="http://schemas.microsoft.com/office/powerpoint/2010/main" val="137192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dirty="0"/>
              <a:t>Secondary Correlation</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498847" y="1343485"/>
            <a:ext cx="7713465" cy="4329186"/>
          </a:xfrm>
        </p:spPr>
        <p:txBody>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Second iteration of the first correlation, take a step back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Events have been normalized and similar events are combined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Provide statements that are representative of the adversary’s action by eliminating redundancies and ambiguities</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Write It Down:</a:t>
            </a:r>
          </a:p>
          <a:p>
            <a:r>
              <a:rPr lang="en-US" dirty="0"/>
              <a:t>Write what happened in a report format</a:t>
            </a:r>
          </a:p>
          <a:p>
            <a:r>
              <a:rPr lang="en-US" dirty="0"/>
              <a:t>Be precise, be specific, and provide context.</a:t>
            </a:r>
          </a:p>
          <a:p>
            <a:r>
              <a:rPr lang="en-US" dirty="0"/>
              <a:t>Don’t leave room for assumptions </a:t>
            </a:r>
          </a:p>
        </p:txBody>
      </p:sp>
    </p:spTree>
    <p:extLst>
      <p:ext uri="{BB962C8B-B14F-4D97-AF65-F5344CB8AC3E}">
        <p14:creationId xmlns:p14="http://schemas.microsoft.com/office/powerpoint/2010/main" val="4273675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Timeline Analysis</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When did key events take place?</a:t>
            </a:r>
          </a:p>
          <a:p>
            <a:r>
              <a:rPr lang="en-US" dirty="0">
                <a:solidFill>
                  <a:schemeClr val="accent1"/>
                </a:solidFill>
              </a:rPr>
              <a:t>Write It Down:</a:t>
            </a:r>
          </a:p>
          <a:p>
            <a:r>
              <a:rPr lang="en-US" dirty="0"/>
              <a:t>Standardized timestamps of important indicators but keep the output separate. </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your findings and input them into a table (CSV or Excel)</a:t>
            </a:r>
          </a:p>
          <a:p>
            <a:pPr marL="342900" indent="-342900">
              <a:buFont typeface="Arial" panose="020B0604020202020204" pitchFamily="34" charset="0"/>
              <a:buChar char="•"/>
            </a:pPr>
            <a:r>
              <a:rPr lang="en-US" dirty="0"/>
              <a:t>Allows for the creation of a sequence of events</a:t>
            </a:r>
          </a:p>
          <a:p>
            <a:pPr marL="342900" indent="-342900">
              <a:buFont typeface="Arial" panose="020B0604020202020204" pitchFamily="34" charset="0"/>
              <a:buChar char="•"/>
            </a:pPr>
            <a:r>
              <a:rPr lang="en-US" dirty="0"/>
              <a:t>Headers</a:t>
            </a:r>
          </a:p>
          <a:p>
            <a:pPr marL="1331913" lvl="1" indent="-342900">
              <a:buFont typeface="Arial" panose="020B0604020202020204" pitchFamily="34" charset="0"/>
              <a:buChar char="•"/>
            </a:pPr>
            <a:r>
              <a:rPr lang="en-US" dirty="0"/>
              <a:t>Timestamp (UTC)</a:t>
            </a:r>
          </a:p>
          <a:p>
            <a:pPr marL="1331913" lvl="1" indent="-342900">
              <a:buFont typeface="Arial" panose="020B0604020202020204" pitchFamily="34" charset="0"/>
              <a:buChar char="•"/>
            </a:pPr>
            <a:r>
              <a:rPr lang="en-US" dirty="0"/>
              <a:t>Host</a:t>
            </a:r>
          </a:p>
          <a:p>
            <a:pPr marL="1331913" lvl="1" indent="-342900">
              <a:buFont typeface="Arial" panose="020B0604020202020204" pitchFamily="34" charset="0"/>
              <a:buChar char="•"/>
            </a:pPr>
            <a:r>
              <a:rPr lang="en-US" dirty="0"/>
              <a:t>Source</a:t>
            </a:r>
          </a:p>
          <a:p>
            <a:pPr marL="1331913" lvl="1" indent="-342900">
              <a:buFont typeface="Arial" panose="020B0604020202020204" pitchFamily="34" charset="0"/>
              <a:buChar char="•"/>
            </a:pPr>
            <a:r>
              <a:rPr lang="en-US" dirty="0"/>
              <a:t>Event Type</a:t>
            </a:r>
          </a:p>
          <a:p>
            <a:pPr marL="1331913" lvl="1" indent="-342900">
              <a:buFont typeface="Arial" panose="020B0604020202020204" pitchFamily="34" charset="0"/>
              <a:buChar char="•"/>
            </a:pPr>
            <a:r>
              <a:rPr lang="en-US" dirty="0"/>
              <a:t>Description</a:t>
            </a:r>
          </a:p>
          <a:p>
            <a:pPr marL="1331913" lvl="1" indent="-342900">
              <a:buFont typeface="Arial" panose="020B0604020202020204" pitchFamily="34" charset="0"/>
              <a:buChar char="•"/>
            </a:pPr>
            <a:r>
              <a:rPr lang="en-US" dirty="0"/>
              <a:t>MITRE (optional)</a:t>
            </a:r>
          </a:p>
          <a:p>
            <a:pPr marL="342900" indent="-342900">
              <a:buFont typeface="Arial" panose="020B0604020202020204" pitchFamily="34" charset="0"/>
              <a:buChar char="•"/>
            </a:pPr>
            <a:r>
              <a:rPr lang="en-US" dirty="0"/>
              <a:t>Tools:</a:t>
            </a:r>
          </a:p>
          <a:p>
            <a:pPr marL="1331913" lvl="1" indent="-342900">
              <a:buFont typeface="Arial" panose="020B0604020202020204" pitchFamily="34" charset="0"/>
              <a:buChar char="•"/>
            </a:pPr>
            <a:r>
              <a:rPr lang="en-US" dirty="0"/>
              <a:t>Log2timeline</a:t>
            </a:r>
          </a:p>
          <a:p>
            <a:pPr marL="1331913" lvl="1" indent="-342900">
              <a:buFont typeface="Arial" panose="020B0604020202020204" pitchFamily="34" charset="0"/>
              <a:buChar char="•"/>
            </a:pPr>
            <a:r>
              <a:rPr lang="en-US" dirty="0"/>
              <a:t>Timeline Explorer</a:t>
            </a:r>
          </a:p>
          <a:p>
            <a:pPr marL="1331913" lvl="1" indent="-342900">
              <a:buFont typeface="Arial" panose="020B0604020202020204" pitchFamily="34" charset="0"/>
              <a:buChar char="•"/>
            </a:pPr>
            <a:r>
              <a:rPr lang="en-US" dirty="0"/>
              <a:t>Excel</a:t>
            </a:r>
          </a:p>
          <a:p>
            <a:endParaRPr lang="en-US" dirty="0"/>
          </a:p>
        </p:txBody>
      </p:sp>
    </p:spTree>
    <p:extLst>
      <p:ext uri="{BB962C8B-B14F-4D97-AF65-F5344CB8AC3E}">
        <p14:creationId xmlns:p14="http://schemas.microsoft.com/office/powerpoint/2010/main" val="54932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Intelligence 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Have we or someone else seen this before?</a:t>
            </a:r>
          </a:p>
          <a:p>
            <a:r>
              <a:rPr lang="en-US" dirty="0">
                <a:solidFill>
                  <a:schemeClr val="accent1"/>
                </a:solidFill>
              </a:rPr>
              <a:t>Write It Down:</a:t>
            </a:r>
          </a:p>
          <a:p>
            <a:r>
              <a:rPr lang="en-US" dirty="0"/>
              <a:t>What is associated together? Context.</a:t>
            </a:r>
          </a:p>
          <a:p>
            <a:r>
              <a:rPr lang="en-US" dirty="0"/>
              <a:t>What do the known TTPs tell us about the adversary capabilities, objectives, or detection opportunities?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It is not intended to be exhaustive or comprehensive</a:t>
            </a:r>
          </a:p>
          <a:p>
            <a:pPr marL="342900" indent="-342900">
              <a:buFont typeface="Arial" panose="020B0604020202020204" pitchFamily="34" charset="0"/>
              <a:buChar char="•"/>
            </a:pPr>
            <a:r>
              <a:rPr lang="en-US" dirty="0"/>
              <a:t>MITRE ATT&amp;CK provides a useful framework for documenting common Tactics, Techniques, Sub-Techniques, and Procedures often leveraged by adversaries. </a:t>
            </a:r>
          </a:p>
          <a:p>
            <a:pPr marL="342900" indent="-342900">
              <a:buFont typeface="Arial" panose="020B0604020202020204" pitchFamily="34" charset="0"/>
              <a:buChar char="•"/>
            </a:pPr>
            <a:r>
              <a:rPr lang="en-US" dirty="0"/>
              <a:t>The framework provides a construct to apply events that were identified and deconflicted in previous steps into a sequence of events.</a:t>
            </a:r>
          </a:p>
          <a:p>
            <a:pPr marL="342900" indent="-342900">
              <a:buFont typeface="Arial" panose="020B0604020202020204" pitchFamily="34" charset="0"/>
              <a:buChar char="•"/>
            </a:pPr>
            <a:r>
              <a:rPr lang="en-US" dirty="0"/>
              <a:t>What intelligence exists around the identified TTPs and indicators?</a:t>
            </a:r>
          </a:p>
          <a:p>
            <a:endParaRPr lang="en-US" dirty="0"/>
          </a:p>
        </p:txBody>
      </p:sp>
    </p:spTree>
    <p:extLst>
      <p:ext uri="{BB962C8B-B14F-4D97-AF65-F5344CB8AC3E}">
        <p14:creationId xmlns:p14="http://schemas.microsoft.com/office/powerpoint/2010/main" val="383457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Reporting</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Explain what all this means</a:t>
            </a:r>
          </a:p>
          <a:p>
            <a:r>
              <a:rPr lang="en-US" dirty="0">
                <a:solidFill>
                  <a:schemeClr val="accent1"/>
                </a:solidFill>
              </a:rPr>
              <a:t>Write It Down:</a:t>
            </a:r>
          </a:p>
          <a:p>
            <a:r>
              <a:rPr lang="en-US" dirty="0"/>
              <a:t>You should have </a:t>
            </a:r>
            <a:r>
              <a:rPr lang="en-US" dirty="0">
                <a:solidFill>
                  <a:schemeClr val="tx2"/>
                </a:solidFill>
              </a:rPr>
              <a:t>90% </a:t>
            </a:r>
            <a:r>
              <a:rPr lang="en-US" dirty="0"/>
              <a:t>of the report written in your notes</a:t>
            </a:r>
          </a:p>
          <a:p>
            <a:r>
              <a:rPr lang="en-US" dirty="0"/>
              <a:t>Ensure all team members have a chance to contribute and review</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Don’t wait to start writing in a report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Incident Reports have a variety of audiences each with their own specific needs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Headings</a:t>
            </a:r>
          </a:p>
          <a:p>
            <a:pPr marL="1331913" lvl="1" indent="-342900">
              <a:buFont typeface="Arial" panose="020B0604020202020204" pitchFamily="34" charset="0"/>
              <a:buChar char="•"/>
            </a:pPr>
            <a:r>
              <a:rPr lang="en-US" dirty="0"/>
              <a:t>Incident Summary</a:t>
            </a:r>
          </a:p>
          <a:p>
            <a:pPr marL="1331913" lvl="1" indent="-342900">
              <a:buFont typeface="Arial" panose="020B0604020202020204" pitchFamily="34" charset="0"/>
              <a:buChar char="•"/>
            </a:pPr>
            <a:r>
              <a:rPr lang="en-US" dirty="0"/>
              <a:t>Incident Timeline</a:t>
            </a:r>
          </a:p>
          <a:p>
            <a:pPr marL="1331913" lvl="1" indent="-342900">
              <a:buFont typeface="Arial" panose="020B0604020202020204" pitchFamily="34" charset="0"/>
              <a:buChar char="•"/>
            </a:pPr>
            <a:r>
              <a:rPr lang="en-US" dirty="0"/>
              <a:t>Recommendations</a:t>
            </a:r>
          </a:p>
          <a:p>
            <a:pPr marL="1331913" lvl="1" indent="-342900">
              <a:buFont typeface="Arial" panose="020B0604020202020204" pitchFamily="34" charset="0"/>
              <a:buChar char="•"/>
            </a:pPr>
            <a:r>
              <a:rPr lang="en-US" dirty="0"/>
              <a:t>Console Analysis Findings</a:t>
            </a:r>
          </a:p>
          <a:p>
            <a:pPr marL="1331913" lvl="1" indent="-342900">
              <a:buFont typeface="Arial" panose="020B0604020202020204" pitchFamily="34" charset="0"/>
              <a:buChar char="•"/>
            </a:pPr>
            <a:r>
              <a:rPr lang="en-US" dirty="0"/>
              <a:t>Host Analysis Findings</a:t>
            </a:r>
          </a:p>
          <a:p>
            <a:pPr marL="1331913" lvl="1" indent="-342900">
              <a:buFont typeface="Wingdings" pitchFamily="2" charset="2"/>
              <a:buChar char="§"/>
            </a:pPr>
            <a:endParaRPr lang="en-US" dirty="0"/>
          </a:p>
          <a:p>
            <a:pPr marL="1331913" lvl="1" indent="-342900">
              <a:buFont typeface="Wingdings" pitchFamily="2" charset="2"/>
              <a:buChar char="§"/>
            </a:pPr>
            <a:endParaRPr lang="en-US" dirty="0"/>
          </a:p>
          <a:p>
            <a:pPr marL="1331913" lvl="1" indent="-342900">
              <a:buFont typeface="Wingdings" pitchFamily="2" charset="2"/>
              <a:buChar char="§"/>
            </a:pPr>
            <a:endParaRPr lang="en-US" dirty="0"/>
          </a:p>
          <a:p>
            <a:pPr marL="1331913" lvl="1" indent="-342900">
              <a:buFont typeface="Wingdings" pitchFamily="2" charset="2"/>
              <a:buChar char="§"/>
            </a:pPr>
            <a:endParaRPr lang="en-US" dirty="0"/>
          </a:p>
          <a:p>
            <a:endParaRPr lang="en-US" dirty="0"/>
          </a:p>
        </p:txBody>
      </p:sp>
    </p:spTree>
    <p:extLst>
      <p:ext uri="{BB962C8B-B14F-4D97-AF65-F5344CB8AC3E}">
        <p14:creationId xmlns:p14="http://schemas.microsoft.com/office/powerpoint/2010/main" val="2631502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0CC1-BDDD-5F41-A4C6-391475CD325E}"/>
              </a:ext>
            </a:extLst>
          </p:cNvPr>
          <p:cNvSpPr>
            <a:spLocks noGrp="1"/>
          </p:cNvSpPr>
          <p:nvPr>
            <p:ph type="title"/>
          </p:nvPr>
        </p:nvSpPr>
        <p:spPr>
          <a:xfrm>
            <a:off x="938030" y="876301"/>
            <a:ext cx="4046135" cy="5278838"/>
          </a:xfrm>
        </p:spPr>
        <p:txBody>
          <a:bodyPr/>
          <a:lstStyle/>
          <a:p>
            <a:r>
              <a:rPr lang="en-US" dirty="0"/>
              <a:t>Final Steps</a:t>
            </a:r>
          </a:p>
        </p:txBody>
      </p:sp>
      <p:sp>
        <p:nvSpPr>
          <p:cNvPr id="5" name="Content Placeholder 5">
            <a:extLst>
              <a:ext uri="{FF2B5EF4-FFF2-40B4-BE49-F238E27FC236}">
                <a16:creationId xmlns:a16="http://schemas.microsoft.com/office/drawing/2014/main" id="{DEF45C45-F42F-CF4A-BFC1-BC8FF837FE25}"/>
              </a:ext>
            </a:extLst>
          </p:cNvPr>
          <p:cNvSpPr>
            <a:spLocks noGrp="1"/>
          </p:cNvSpPr>
          <p:nvPr>
            <p:ph sz="quarter" idx="11"/>
          </p:nvPr>
        </p:nvSpPr>
        <p:spPr>
          <a:xfrm>
            <a:off x="6797676" y="875900"/>
            <a:ext cx="4705212" cy="5278838"/>
          </a:xfrm>
        </p:spPr>
        <p:txBody>
          <a:bodyPr/>
          <a:lstStyle/>
          <a:p>
            <a:pPr marL="342900" indent="-342900">
              <a:buFont typeface="Arial" panose="020B0604020202020204" pitchFamily="34" charset="0"/>
              <a:buChar char="•"/>
            </a:pPr>
            <a:r>
              <a:rPr lang="en-US" dirty="0"/>
              <a:t>Setup time to debrief and follow up on recommendations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If you think something could improve, speak up and let your leadership know</a:t>
            </a:r>
          </a:p>
          <a:p>
            <a:pPr marL="1331913" lvl="1" indent="-342900">
              <a:buFont typeface="Arial" panose="020B0604020202020204" pitchFamily="34" charset="0"/>
              <a:buChar char="•"/>
            </a:pPr>
            <a:r>
              <a:rPr lang="en-US" dirty="0"/>
              <a:t>Incidents are a great driver for necessary change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Take a breath and pat yourself on the back! Investigations are tough and can take a lot out of you</a:t>
            </a:r>
          </a:p>
          <a:p>
            <a:pPr marL="1331913" lvl="1" indent="-342900">
              <a:buFont typeface="Arial" panose="020B0604020202020204" pitchFamily="34" charset="0"/>
              <a:buChar char="•"/>
            </a:pPr>
            <a:r>
              <a:rPr lang="en-US" dirty="0"/>
              <a:t>Step away every now and then to regroup</a:t>
            </a:r>
          </a:p>
          <a:p>
            <a:pPr marL="1331913" lvl="1" indent="-342900">
              <a:buFont typeface="Arial" panose="020B0604020202020204" pitchFamily="34" charset="0"/>
              <a:buChar char="•"/>
            </a:pPr>
            <a:r>
              <a:rPr lang="en-US" dirty="0"/>
              <a:t>Know your limits</a:t>
            </a:r>
          </a:p>
          <a:p>
            <a:pPr marL="1331913" lvl="1" indent="-342900">
              <a:buFont typeface="Arial" panose="020B0604020202020204" pitchFamily="34" charset="0"/>
              <a:buChar char="•"/>
            </a:pPr>
            <a:r>
              <a:rPr lang="en-US" dirty="0"/>
              <a:t>Ask for help</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948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464">
            <a:extLst>
              <a:ext uri="{FF2B5EF4-FFF2-40B4-BE49-F238E27FC236}">
                <a16:creationId xmlns:a16="http://schemas.microsoft.com/office/drawing/2014/main" id="{F7BB88BA-32FD-3544-9BF1-62C7F527DA99}"/>
              </a:ext>
            </a:extLst>
          </p:cNvPr>
          <p:cNvSpPr/>
          <p:nvPr/>
        </p:nvSpPr>
        <p:spPr>
          <a:xfrm>
            <a:off x="-10693" y="2936240"/>
            <a:ext cx="6107792" cy="39217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6" name="Rectangle 5">
            <a:extLst>
              <a:ext uri="{FF2B5EF4-FFF2-40B4-BE49-F238E27FC236}">
                <a16:creationId xmlns:a16="http://schemas.microsoft.com/office/drawing/2014/main" id="{BB98FAC4-666C-8244-A68F-DFE356504768}"/>
              </a:ext>
            </a:extLst>
          </p:cNvPr>
          <p:cNvSpPr/>
          <p:nvPr/>
        </p:nvSpPr>
        <p:spPr>
          <a:xfrm>
            <a:off x="0" y="4951"/>
            <a:ext cx="12188825" cy="2931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b="1" dirty="0"/>
              <a:t>THANK YOU!</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Questions?</a:t>
            </a:r>
          </a:p>
        </p:txBody>
      </p:sp>
      <p:pic>
        <p:nvPicPr>
          <p:cNvPr id="13" name="Picture 12">
            <a:extLst>
              <a:ext uri="{FF2B5EF4-FFF2-40B4-BE49-F238E27FC236}">
                <a16:creationId xmlns:a16="http://schemas.microsoft.com/office/drawing/2014/main" id="{A0158876-7F6B-EE4A-B733-74D6822568BF}"/>
              </a:ext>
            </a:extLst>
          </p:cNvPr>
          <p:cNvPicPr>
            <a:picLocks noChangeAspect="1"/>
          </p:cNvPicPr>
          <p:nvPr/>
        </p:nvPicPr>
        <p:blipFill>
          <a:blip r:embed="rId2"/>
          <a:stretch>
            <a:fillRect/>
          </a:stretch>
        </p:blipFill>
        <p:spPr>
          <a:xfrm>
            <a:off x="2240881" y="2120278"/>
            <a:ext cx="1604643" cy="1609344"/>
          </a:xfrm>
          <a:prstGeom prst="rect">
            <a:avLst/>
          </a:prstGeom>
        </p:spPr>
      </p:pic>
      <p:pic>
        <p:nvPicPr>
          <p:cNvPr id="17" name="Picture 16">
            <a:extLst>
              <a:ext uri="{FF2B5EF4-FFF2-40B4-BE49-F238E27FC236}">
                <a16:creationId xmlns:a16="http://schemas.microsoft.com/office/drawing/2014/main" id="{BB30BD6B-D42E-8243-AC25-7A0FF847BC87}"/>
              </a:ext>
            </a:extLst>
          </p:cNvPr>
          <p:cNvPicPr>
            <a:picLocks noChangeAspect="1"/>
          </p:cNvPicPr>
          <p:nvPr/>
        </p:nvPicPr>
        <p:blipFill>
          <a:blip r:embed="rId2"/>
          <a:stretch>
            <a:fillRect/>
          </a:stretch>
        </p:blipFill>
        <p:spPr>
          <a:xfrm>
            <a:off x="8312417" y="2115346"/>
            <a:ext cx="1609344" cy="1609344"/>
          </a:xfrm>
          <a:prstGeom prst="rect">
            <a:avLst/>
          </a:prstGeom>
        </p:spPr>
      </p:pic>
      <p:sp>
        <p:nvSpPr>
          <p:cNvPr id="33" name="TextBox 32">
            <a:extLst>
              <a:ext uri="{FF2B5EF4-FFF2-40B4-BE49-F238E27FC236}">
                <a16:creationId xmlns:a16="http://schemas.microsoft.com/office/drawing/2014/main" id="{5359CA1D-A8FE-9148-BE94-6C19D5B8FE40}"/>
              </a:ext>
            </a:extLst>
          </p:cNvPr>
          <p:cNvSpPr txBox="1"/>
          <p:nvPr/>
        </p:nvSpPr>
        <p:spPr>
          <a:xfrm>
            <a:off x="6321670" y="3840007"/>
            <a:ext cx="5609492" cy="1538883"/>
          </a:xfrm>
          <a:prstGeom prst="rect">
            <a:avLst/>
          </a:prstGeom>
          <a:noFill/>
        </p:spPr>
        <p:txBody>
          <a:bodyPr wrap="square" lIns="0" tIns="0" rIns="0" bIns="0" rtlCol="0" anchor="t" anchorCtr="0">
            <a:spAutoFit/>
          </a:bodyPr>
          <a:lstStyle/>
          <a:p>
            <a:pPr algn="ctr"/>
            <a:r>
              <a:rPr lang="en-US" sz="2000" dirty="0">
                <a:hlinkClick r:id="rId3"/>
              </a:rPr>
              <a:t>https://github.com/chocolatecoat/DFIR-Templates</a:t>
            </a:r>
            <a:endParaRPr lang="en-US" sz="2000" dirty="0"/>
          </a:p>
          <a:p>
            <a:pPr algn="ctr"/>
            <a:endParaRPr lang="en-US" sz="1600" dirty="0"/>
          </a:p>
          <a:p>
            <a:pPr algn="ctr"/>
            <a:endParaRPr lang="en-US" sz="1600" dirty="0"/>
          </a:p>
          <a:p>
            <a:pPr algn="ctr"/>
            <a:r>
              <a:rPr lang="en-US" sz="1600" dirty="0"/>
              <a:t>Templates for Scoping, Forensic Notes, and Reports.</a:t>
            </a:r>
          </a:p>
          <a:p>
            <a:pPr algn="ctr"/>
            <a:r>
              <a:rPr lang="en-US" sz="1600" dirty="0"/>
              <a:t>Always open to more ideas of what may be helpful.</a:t>
            </a:r>
          </a:p>
          <a:p>
            <a:pPr algn="ctr"/>
            <a:endParaRPr lang="en-US" sz="1600" dirty="0"/>
          </a:p>
        </p:txBody>
      </p:sp>
      <p:sp>
        <p:nvSpPr>
          <p:cNvPr id="41" name="TextBox 40">
            <a:extLst>
              <a:ext uri="{FF2B5EF4-FFF2-40B4-BE49-F238E27FC236}">
                <a16:creationId xmlns:a16="http://schemas.microsoft.com/office/drawing/2014/main" id="{05F5AA86-DBDD-9D4A-98F9-4FA083D8B282}"/>
              </a:ext>
            </a:extLst>
          </p:cNvPr>
          <p:cNvSpPr txBox="1"/>
          <p:nvPr/>
        </p:nvSpPr>
        <p:spPr>
          <a:xfrm>
            <a:off x="704680" y="3840007"/>
            <a:ext cx="4697243" cy="1292662"/>
          </a:xfrm>
          <a:prstGeom prst="rect">
            <a:avLst/>
          </a:prstGeom>
          <a:noFill/>
        </p:spPr>
        <p:txBody>
          <a:bodyPr wrap="square" lIns="0" tIns="0" rIns="0" bIns="0" rtlCol="0" anchor="t" anchorCtr="0">
            <a:spAutoFit/>
          </a:bodyPr>
          <a:lstStyle/>
          <a:p>
            <a:pPr algn="ctr"/>
            <a:r>
              <a:rPr lang="en-US" sz="2000" b="1" dirty="0"/>
              <a:t>@CyberCoat</a:t>
            </a:r>
          </a:p>
          <a:p>
            <a:pPr algn="ctr"/>
            <a:endParaRPr lang="en-US" sz="1600" dirty="0"/>
          </a:p>
          <a:p>
            <a:pPr algn="ctr"/>
            <a:endParaRPr lang="en-US" sz="1600" dirty="0"/>
          </a:p>
          <a:p>
            <a:pPr algn="ctr"/>
            <a:r>
              <a:rPr lang="en-US" sz="1600" dirty="0"/>
              <a:t>Best way to contact me for questions about absolutely anything and ramblings</a:t>
            </a:r>
          </a:p>
        </p:txBody>
      </p:sp>
      <p:sp>
        <p:nvSpPr>
          <p:cNvPr id="21" name="TextBox 20">
            <a:extLst>
              <a:ext uri="{FF2B5EF4-FFF2-40B4-BE49-F238E27FC236}">
                <a16:creationId xmlns:a16="http://schemas.microsoft.com/office/drawing/2014/main" id="{D1E0F762-DB3E-F24F-9A00-0A9A59132E28}"/>
              </a:ext>
            </a:extLst>
          </p:cNvPr>
          <p:cNvSpPr txBox="1"/>
          <p:nvPr/>
        </p:nvSpPr>
        <p:spPr>
          <a:xfrm>
            <a:off x="2103341" y="1651591"/>
            <a:ext cx="1899920" cy="430887"/>
          </a:xfrm>
          <a:prstGeom prst="rect">
            <a:avLst/>
          </a:prstGeom>
          <a:noFill/>
        </p:spPr>
        <p:txBody>
          <a:bodyPr wrap="square" rtlCol="0" anchor="b" anchorCtr="0">
            <a:spAutoFit/>
          </a:bodyPr>
          <a:lstStyle/>
          <a:p>
            <a:pPr algn="ctr"/>
            <a:r>
              <a:rPr lang="en-US" sz="2100" b="1" dirty="0">
                <a:solidFill>
                  <a:schemeClr val="accent1"/>
                </a:solidFill>
              </a:rPr>
              <a:t>Twitter</a:t>
            </a:r>
          </a:p>
        </p:txBody>
      </p:sp>
      <p:sp>
        <p:nvSpPr>
          <p:cNvPr id="22" name="TextBox 21">
            <a:extLst>
              <a:ext uri="{FF2B5EF4-FFF2-40B4-BE49-F238E27FC236}">
                <a16:creationId xmlns:a16="http://schemas.microsoft.com/office/drawing/2014/main" id="{FB04391C-79CA-7A47-B838-75B66D7E0371}"/>
              </a:ext>
            </a:extLst>
          </p:cNvPr>
          <p:cNvSpPr txBox="1"/>
          <p:nvPr/>
        </p:nvSpPr>
        <p:spPr>
          <a:xfrm>
            <a:off x="8167127" y="1651591"/>
            <a:ext cx="1899920" cy="430887"/>
          </a:xfrm>
          <a:prstGeom prst="rect">
            <a:avLst/>
          </a:prstGeom>
          <a:noFill/>
        </p:spPr>
        <p:txBody>
          <a:bodyPr wrap="square" rtlCol="0" anchor="b" anchorCtr="0">
            <a:spAutoFit/>
          </a:bodyPr>
          <a:lstStyle/>
          <a:p>
            <a:pPr algn="ctr"/>
            <a:r>
              <a:rPr lang="en-US" sz="2100" b="1" dirty="0">
                <a:solidFill>
                  <a:schemeClr val="accent1"/>
                </a:solidFill>
              </a:rPr>
              <a:t>GitHub</a:t>
            </a:r>
          </a:p>
        </p:txBody>
      </p:sp>
      <p:pic>
        <p:nvPicPr>
          <p:cNvPr id="23" name="Picture 22">
            <a:extLst>
              <a:ext uri="{FF2B5EF4-FFF2-40B4-BE49-F238E27FC236}">
                <a16:creationId xmlns:a16="http://schemas.microsoft.com/office/drawing/2014/main" id="{AC21C365-3499-8747-AAD6-29C1E8FCDA7A}"/>
              </a:ext>
            </a:extLst>
          </p:cNvPr>
          <p:cNvPicPr>
            <a:picLocks noChangeAspect="1"/>
          </p:cNvPicPr>
          <p:nvPr/>
        </p:nvPicPr>
        <p:blipFill>
          <a:blip r:embed="rId4"/>
          <a:stretch>
            <a:fillRect/>
          </a:stretch>
        </p:blipFill>
        <p:spPr>
          <a:xfrm>
            <a:off x="8545587" y="2347723"/>
            <a:ext cx="1143000" cy="1143000"/>
          </a:xfrm>
          <a:prstGeom prst="rect">
            <a:avLst/>
          </a:prstGeom>
        </p:spPr>
      </p:pic>
      <p:pic>
        <p:nvPicPr>
          <p:cNvPr id="24" name="Picture 23">
            <a:extLst>
              <a:ext uri="{FF2B5EF4-FFF2-40B4-BE49-F238E27FC236}">
                <a16:creationId xmlns:a16="http://schemas.microsoft.com/office/drawing/2014/main" id="{05FFF867-A268-0B48-8407-EB560FD97E24}"/>
              </a:ext>
            </a:extLst>
          </p:cNvPr>
          <p:cNvPicPr>
            <a:picLocks noChangeAspect="1"/>
          </p:cNvPicPr>
          <p:nvPr/>
        </p:nvPicPr>
        <p:blipFill>
          <a:blip r:embed="rId5"/>
          <a:stretch>
            <a:fillRect/>
          </a:stretch>
        </p:blipFill>
        <p:spPr>
          <a:xfrm>
            <a:off x="2471702" y="2357151"/>
            <a:ext cx="1143000" cy="1143000"/>
          </a:xfrm>
          <a:prstGeom prst="rect">
            <a:avLst/>
          </a:prstGeom>
        </p:spPr>
      </p:pic>
    </p:spTree>
    <p:extLst>
      <p:ext uri="{BB962C8B-B14F-4D97-AF65-F5344CB8AC3E}">
        <p14:creationId xmlns:p14="http://schemas.microsoft.com/office/powerpoint/2010/main" val="58386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Who has had investigation training?</a:t>
            </a:r>
          </a:p>
        </p:txBody>
      </p:sp>
    </p:spTree>
    <p:extLst>
      <p:ext uri="{BB962C8B-B14F-4D97-AF65-F5344CB8AC3E}">
        <p14:creationId xmlns:p14="http://schemas.microsoft.com/office/powerpoint/2010/main" val="41906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047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2"/>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t>What is a forensic investigation?</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r>
              <a:rPr lang="en-US" dirty="0"/>
              <a:t>Investigations are all about moving from the </a:t>
            </a:r>
            <a:r>
              <a:rPr lang="en-US" dirty="0">
                <a:solidFill>
                  <a:schemeClr val="tx2"/>
                </a:solidFill>
              </a:rPr>
              <a:t>unknown</a:t>
            </a:r>
            <a:r>
              <a:rPr lang="en-US" dirty="0"/>
              <a:t>, to the </a:t>
            </a:r>
            <a:r>
              <a:rPr lang="en-US" dirty="0">
                <a:solidFill>
                  <a:schemeClr val="tx2"/>
                </a:solidFill>
              </a:rPr>
              <a:t>known</a:t>
            </a:r>
            <a:r>
              <a:rPr lang="en-US" dirty="0"/>
              <a:t>, and then further to the </a:t>
            </a:r>
            <a:r>
              <a:rPr lang="en-US" dirty="0">
                <a:solidFill>
                  <a:schemeClr val="tx2"/>
                </a:solidFill>
              </a:rPr>
              <a:t>provable</a:t>
            </a:r>
            <a:r>
              <a:rPr lang="en-US" dirty="0"/>
              <a:t>.</a:t>
            </a:r>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3"/>
          <a:stretch>
            <a:fillRect/>
          </a:stretch>
        </p:blipFill>
        <p:spPr>
          <a:xfrm>
            <a:off x="8543815" y="1455496"/>
            <a:ext cx="1271016" cy="1271016"/>
          </a:xfrm>
          <a:prstGeom prst="rect">
            <a:avLst/>
          </a:prstGeom>
        </p:spPr>
      </p:pic>
      <p:grpSp>
        <p:nvGrpSpPr>
          <p:cNvPr id="8" name="Group 7">
            <a:extLst>
              <a:ext uri="{FF2B5EF4-FFF2-40B4-BE49-F238E27FC236}">
                <a16:creationId xmlns:a16="http://schemas.microsoft.com/office/drawing/2014/main" id="{F324970A-7447-9646-8118-1E15944E0AF9}"/>
              </a:ext>
            </a:extLst>
          </p:cNvPr>
          <p:cNvGrpSpPr/>
          <p:nvPr/>
        </p:nvGrpSpPr>
        <p:grpSpPr>
          <a:xfrm>
            <a:off x="8722123" y="1633804"/>
            <a:ext cx="914400" cy="914400"/>
            <a:chOff x="2905523" y="2568908"/>
            <a:chExt cx="914400" cy="914400"/>
          </a:xfrm>
        </p:grpSpPr>
        <p:pic>
          <p:nvPicPr>
            <p:cNvPr id="9" name="Picture 8">
              <a:extLst>
                <a:ext uri="{FF2B5EF4-FFF2-40B4-BE49-F238E27FC236}">
                  <a16:creationId xmlns:a16="http://schemas.microsoft.com/office/drawing/2014/main" id="{C3AAF2D4-6B4A-0245-876B-B51903D82652}"/>
                </a:ext>
              </a:extLst>
            </p:cNvPr>
            <p:cNvPicPr>
              <a:picLocks noChangeAspect="1"/>
            </p:cNvPicPr>
            <p:nvPr/>
          </p:nvPicPr>
          <p:blipFill>
            <a:blip r:embed="rId4"/>
            <a:stretch>
              <a:fillRect/>
            </a:stretch>
          </p:blipFill>
          <p:spPr>
            <a:xfrm>
              <a:off x="2905523" y="2568908"/>
              <a:ext cx="914400" cy="914400"/>
            </a:xfrm>
            <a:prstGeom prst="rect">
              <a:avLst/>
            </a:prstGeom>
          </p:spPr>
        </p:pic>
        <p:sp>
          <p:nvSpPr>
            <p:cNvPr id="10" name="TextBox 9">
              <a:extLst>
                <a:ext uri="{FF2B5EF4-FFF2-40B4-BE49-F238E27FC236}">
                  <a16:creationId xmlns:a16="http://schemas.microsoft.com/office/drawing/2014/main" id="{39A90518-6F4D-7242-9CEA-117CD88E5F34}"/>
                </a:ext>
              </a:extLst>
            </p:cNvPr>
            <p:cNvSpPr txBox="1"/>
            <p:nvPr/>
          </p:nvSpPr>
          <p:spPr>
            <a:xfrm>
              <a:off x="3117765" y="2883821"/>
              <a:ext cx="505916" cy="335733"/>
            </a:xfrm>
            <a:prstGeom prst="rect">
              <a:avLst/>
            </a:prstGeom>
            <a:noFill/>
          </p:spPr>
          <p:txBody>
            <a:bodyPr wrap="square" lIns="0" tIns="0" rIns="0" bIns="0" rtlCol="0">
              <a:spAutoFit/>
            </a:bodyPr>
            <a:lstStyle/>
            <a:p>
              <a:pPr algn="ctr">
                <a:lnSpc>
                  <a:spcPts val="1250"/>
                </a:lnSpc>
              </a:pPr>
              <a:r>
                <a:rPr lang="en-US" sz="1200"/>
                <a:t>1” blue icon</a:t>
              </a:r>
            </a:p>
          </p:txBody>
        </p:sp>
      </p:grpSp>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3"/>
          <a:stretch>
            <a:fillRect/>
          </a:stretch>
        </p:blipFill>
        <p:spPr>
          <a:xfrm>
            <a:off x="10015696" y="2530846"/>
            <a:ext cx="1271016" cy="1271016"/>
          </a:xfrm>
          <a:prstGeom prst="rect">
            <a:avLst/>
          </a:prstGeom>
        </p:spPr>
      </p:pic>
      <p:sp>
        <p:nvSpPr>
          <p:cNvPr id="14" name="TextBox 13">
            <a:extLst>
              <a:ext uri="{FF2B5EF4-FFF2-40B4-BE49-F238E27FC236}">
                <a16:creationId xmlns:a16="http://schemas.microsoft.com/office/drawing/2014/main" id="{EB8B164F-DDE3-6D47-92B6-DD5367D5D9F6}"/>
              </a:ext>
            </a:extLst>
          </p:cNvPr>
          <p:cNvSpPr txBox="1"/>
          <p:nvPr/>
        </p:nvSpPr>
        <p:spPr>
          <a:xfrm>
            <a:off x="10361303" y="2915131"/>
            <a:ext cx="581939" cy="502445"/>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orange icon</a:t>
            </a:r>
          </a:p>
        </p:txBody>
      </p:sp>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3"/>
          <a:stretch>
            <a:fillRect/>
          </a:stretch>
        </p:blipFill>
        <p:spPr>
          <a:xfrm>
            <a:off x="9471678" y="4288973"/>
            <a:ext cx="1271016" cy="1271016"/>
          </a:xfrm>
          <a:prstGeom prst="rect">
            <a:avLst/>
          </a:prstGeom>
        </p:spPr>
      </p:pic>
      <p:grpSp>
        <p:nvGrpSpPr>
          <p:cNvPr id="16" name="Group 15">
            <a:extLst>
              <a:ext uri="{FF2B5EF4-FFF2-40B4-BE49-F238E27FC236}">
                <a16:creationId xmlns:a16="http://schemas.microsoft.com/office/drawing/2014/main" id="{FE010463-EB4D-104B-8FD7-6D114F5BAC49}"/>
              </a:ext>
            </a:extLst>
          </p:cNvPr>
          <p:cNvGrpSpPr/>
          <p:nvPr/>
        </p:nvGrpSpPr>
        <p:grpSpPr>
          <a:xfrm>
            <a:off x="9649986" y="4467281"/>
            <a:ext cx="914400" cy="914400"/>
            <a:chOff x="5804171" y="2568908"/>
            <a:chExt cx="914400" cy="914400"/>
          </a:xfrm>
        </p:grpSpPr>
        <p:pic>
          <p:nvPicPr>
            <p:cNvPr id="17" name="Picture 16">
              <a:extLst>
                <a:ext uri="{FF2B5EF4-FFF2-40B4-BE49-F238E27FC236}">
                  <a16:creationId xmlns:a16="http://schemas.microsoft.com/office/drawing/2014/main" id="{199007A9-F70C-BF4B-BC78-E4A6E2BBBE79}"/>
                </a:ext>
              </a:extLst>
            </p:cNvPr>
            <p:cNvPicPr>
              <a:picLocks noChangeAspect="1"/>
            </p:cNvPicPr>
            <p:nvPr/>
          </p:nvPicPr>
          <p:blipFill>
            <a:blip r:embed="rId5"/>
            <a:stretch>
              <a:fillRect/>
            </a:stretch>
          </p:blipFill>
          <p:spPr>
            <a:xfrm>
              <a:off x="5804171" y="2568908"/>
              <a:ext cx="914400" cy="914400"/>
            </a:xfrm>
            <a:prstGeom prst="rect">
              <a:avLst/>
            </a:prstGeom>
          </p:spPr>
        </p:pic>
        <p:sp>
          <p:nvSpPr>
            <p:cNvPr id="18" name="TextBox 17">
              <a:extLst>
                <a:ext uri="{FF2B5EF4-FFF2-40B4-BE49-F238E27FC236}">
                  <a16:creationId xmlns:a16="http://schemas.microsoft.com/office/drawing/2014/main" id="{D97B76BE-21E2-3144-9D1A-882D660ADDAF}"/>
                </a:ext>
              </a:extLst>
            </p:cNvPr>
            <p:cNvSpPr txBox="1"/>
            <p:nvPr/>
          </p:nvSpPr>
          <p:spPr>
            <a:xfrm>
              <a:off x="5913949" y="2832730"/>
              <a:ext cx="694844" cy="502445"/>
            </a:xfrm>
            <a:prstGeom prst="rect">
              <a:avLst/>
            </a:prstGeom>
            <a:noFill/>
          </p:spPr>
          <p:txBody>
            <a:bodyPr wrap="square" lIns="0" tIns="0" rIns="0" bIns="0" rtlCol="0">
              <a:spAutoFit/>
            </a:bodyPr>
            <a:lstStyle/>
            <a:p>
              <a:pPr algn="ctr">
                <a:lnSpc>
                  <a:spcPts val="1250"/>
                </a:lnSpc>
              </a:pPr>
              <a:r>
                <a:rPr lang="en-US" sz="1200"/>
                <a:t>1” yellow</a:t>
              </a:r>
              <a:br>
                <a:rPr lang="en-US" sz="1200"/>
              </a:br>
              <a:r>
                <a:rPr lang="en-US" sz="1200"/>
                <a:t>orange icon</a:t>
              </a:r>
            </a:p>
          </p:txBody>
        </p:sp>
      </p:grpSp>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3"/>
          <a:stretch>
            <a:fillRect/>
          </a:stretch>
        </p:blipFill>
        <p:spPr>
          <a:xfrm>
            <a:off x="7663349" y="4322901"/>
            <a:ext cx="1271016" cy="1271016"/>
          </a:xfrm>
          <a:prstGeom prst="rect">
            <a:avLst/>
          </a:prstGeom>
        </p:spPr>
      </p:pic>
      <p:grpSp>
        <p:nvGrpSpPr>
          <p:cNvPr id="20" name="Group 19">
            <a:extLst>
              <a:ext uri="{FF2B5EF4-FFF2-40B4-BE49-F238E27FC236}">
                <a16:creationId xmlns:a16="http://schemas.microsoft.com/office/drawing/2014/main" id="{6F24A2B2-77D7-8144-9F89-C4AB086B23FB}"/>
              </a:ext>
            </a:extLst>
          </p:cNvPr>
          <p:cNvGrpSpPr/>
          <p:nvPr/>
        </p:nvGrpSpPr>
        <p:grpSpPr>
          <a:xfrm>
            <a:off x="7841657" y="4501209"/>
            <a:ext cx="914400" cy="914400"/>
            <a:chOff x="7253495" y="2568908"/>
            <a:chExt cx="914400" cy="914400"/>
          </a:xfrm>
        </p:grpSpPr>
        <p:pic>
          <p:nvPicPr>
            <p:cNvPr id="21" name="Picture 20">
              <a:extLst>
                <a:ext uri="{FF2B5EF4-FFF2-40B4-BE49-F238E27FC236}">
                  <a16:creationId xmlns:a16="http://schemas.microsoft.com/office/drawing/2014/main" id="{CB1E55B5-D426-9946-9EA5-EF1D5DD3C156}"/>
                </a:ext>
              </a:extLst>
            </p:cNvPr>
            <p:cNvPicPr>
              <a:picLocks noChangeAspect="1"/>
            </p:cNvPicPr>
            <p:nvPr/>
          </p:nvPicPr>
          <p:blipFill>
            <a:blip r:embed="rId6"/>
            <a:stretch>
              <a:fillRect/>
            </a:stretch>
          </p:blipFill>
          <p:spPr>
            <a:xfrm>
              <a:off x="7253495" y="2568908"/>
              <a:ext cx="914400" cy="914400"/>
            </a:xfrm>
            <a:prstGeom prst="rect">
              <a:avLst/>
            </a:prstGeom>
          </p:spPr>
        </p:pic>
        <p:sp>
          <p:nvSpPr>
            <p:cNvPr id="22" name="TextBox 21">
              <a:extLst>
                <a:ext uri="{FF2B5EF4-FFF2-40B4-BE49-F238E27FC236}">
                  <a16:creationId xmlns:a16="http://schemas.microsoft.com/office/drawing/2014/main" id="{244B91A7-87D7-0945-9775-D6EA80B81C74}"/>
                </a:ext>
              </a:extLst>
            </p:cNvPr>
            <p:cNvSpPr txBox="1"/>
            <p:nvPr/>
          </p:nvSpPr>
          <p:spPr>
            <a:xfrm>
              <a:off x="7363273"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yellow</a:t>
              </a:r>
              <a:br>
                <a:rPr lang="en-US" sz="1200"/>
              </a:br>
              <a:r>
                <a:rPr lang="en-US" sz="1200"/>
                <a:t>icon</a:t>
              </a:r>
            </a:p>
          </p:txBody>
        </p:sp>
      </p:grpSp>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3"/>
          <a:stretch>
            <a:fillRect/>
          </a:stretch>
        </p:blipFill>
        <p:spPr>
          <a:xfrm>
            <a:off x="7081845" y="2530846"/>
            <a:ext cx="1271016" cy="1271016"/>
          </a:xfrm>
          <a:prstGeom prst="rect">
            <a:avLst/>
          </a:prstGeom>
        </p:spPr>
      </p:pic>
      <p:grpSp>
        <p:nvGrpSpPr>
          <p:cNvPr id="24" name="Group 23">
            <a:extLst>
              <a:ext uri="{FF2B5EF4-FFF2-40B4-BE49-F238E27FC236}">
                <a16:creationId xmlns:a16="http://schemas.microsoft.com/office/drawing/2014/main" id="{DC44D722-91F0-F549-82B6-090FC6868646}"/>
              </a:ext>
            </a:extLst>
          </p:cNvPr>
          <p:cNvGrpSpPr/>
          <p:nvPr/>
        </p:nvGrpSpPr>
        <p:grpSpPr>
          <a:xfrm>
            <a:off x="7260153" y="2709153"/>
            <a:ext cx="914400" cy="914400"/>
            <a:chOff x="8702819" y="2568907"/>
            <a:chExt cx="914400" cy="914400"/>
          </a:xfrm>
        </p:grpSpPr>
        <p:pic>
          <p:nvPicPr>
            <p:cNvPr id="25" name="Picture 24">
              <a:extLst>
                <a:ext uri="{FF2B5EF4-FFF2-40B4-BE49-F238E27FC236}">
                  <a16:creationId xmlns:a16="http://schemas.microsoft.com/office/drawing/2014/main" id="{8C913D87-39A1-F94C-B300-716A63F2365D}"/>
                </a:ext>
              </a:extLst>
            </p:cNvPr>
            <p:cNvPicPr>
              <a:picLocks noChangeAspect="1"/>
            </p:cNvPicPr>
            <p:nvPr/>
          </p:nvPicPr>
          <p:blipFill>
            <a:blip r:embed="rId7"/>
            <a:stretch>
              <a:fillRect/>
            </a:stretch>
          </p:blipFill>
          <p:spPr>
            <a:xfrm>
              <a:off x="8702819" y="2568907"/>
              <a:ext cx="914400" cy="914400"/>
            </a:xfrm>
            <a:prstGeom prst="rect">
              <a:avLst/>
            </a:prstGeom>
          </p:spPr>
        </p:pic>
        <p:sp>
          <p:nvSpPr>
            <p:cNvPr id="26" name="TextBox 25">
              <a:extLst>
                <a:ext uri="{FF2B5EF4-FFF2-40B4-BE49-F238E27FC236}">
                  <a16:creationId xmlns:a16="http://schemas.microsoft.com/office/drawing/2014/main" id="{F82C011A-48FD-B04A-B087-BDE44201F12D}"/>
                </a:ext>
              </a:extLst>
            </p:cNvPr>
            <p:cNvSpPr txBox="1"/>
            <p:nvPr/>
          </p:nvSpPr>
          <p:spPr>
            <a:xfrm>
              <a:off x="8812597"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grey</a:t>
              </a:r>
              <a:br>
                <a:rPr lang="en-US" sz="1200"/>
              </a:br>
              <a:r>
                <a:rPr lang="en-US" sz="1200"/>
                <a:t>icon</a:t>
              </a:r>
            </a:p>
          </p:txBody>
        </p:sp>
      </p:grpSp>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Answer</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Hypothesis</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Observation</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94413" y="2911160"/>
            <a:ext cx="915072" cy="259042"/>
          </a:xfrm>
          <a:prstGeom prst="rect">
            <a:avLst/>
          </a:prstGeom>
        </p:spPr>
        <p:txBody>
          <a:bodyPr vert="horz" wrap="square" lIns="0" tIns="12697" rIns="0" bIns="0" rtlCol="0">
            <a:spAutoFit/>
          </a:bodyPr>
          <a:lstStyle/>
          <a:p>
            <a:pPr algn="r" defTabSz="607831">
              <a:defRPr/>
            </a:pPr>
            <a:r>
              <a:rPr lang="en-US" sz="1600">
                <a:solidFill>
                  <a:srgbClr val="FFFFFF"/>
                </a:solidFill>
              </a:rPr>
              <a:t>Conclusion</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286713" y="2911160"/>
            <a:ext cx="801066" cy="259042"/>
          </a:xfrm>
          <a:prstGeom prst="rect">
            <a:avLst/>
          </a:prstGeom>
        </p:spPr>
        <p:txBody>
          <a:bodyPr vert="horz" wrap="square" lIns="0" tIns="12697" rIns="0" bIns="0" rtlCol="0">
            <a:spAutoFit/>
          </a:bodyPr>
          <a:lstStyle/>
          <a:p>
            <a:pPr defTabSz="607831">
              <a:defRPr/>
            </a:pPr>
            <a:r>
              <a:rPr lang="en-US" sz="1600">
                <a:solidFill>
                  <a:srgbClr val="FFFFFF"/>
                </a:solidFill>
              </a:rPr>
              <a:t>Question</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Forensic Investigation</a:t>
            </a:r>
          </a:p>
        </p:txBody>
      </p:sp>
      <p:pic>
        <p:nvPicPr>
          <p:cNvPr id="33" name="Picture 32">
            <a:extLst>
              <a:ext uri="{FF2B5EF4-FFF2-40B4-BE49-F238E27FC236}">
                <a16:creationId xmlns:a16="http://schemas.microsoft.com/office/drawing/2014/main" id="{8341E028-CACE-42DF-AD1F-2757BECFB339}"/>
              </a:ext>
            </a:extLst>
          </p:cNvPr>
          <p:cNvPicPr>
            <a:picLocks noChangeAspect="1"/>
          </p:cNvPicPr>
          <p:nvPr/>
        </p:nvPicPr>
        <p:blipFill>
          <a:blip r:embed="rId8"/>
          <a:stretch>
            <a:fillRect/>
          </a:stretch>
        </p:blipFill>
        <p:spPr>
          <a:xfrm>
            <a:off x="10213738" y="2709153"/>
            <a:ext cx="914400" cy="914400"/>
          </a:xfrm>
          <a:prstGeom prst="rect">
            <a:avLst/>
          </a:prstGeom>
        </p:spPr>
      </p:pic>
      <p:pic>
        <p:nvPicPr>
          <p:cNvPr id="4" name="Picture 3">
            <a:extLst>
              <a:ext uri="{FF2B5EF4-FFF2-40B4-BE49-F238E27FC236}">
                <a16:creationId xmlns:a16="http://schemas.microsoft.com/office/drawing/2014/main" id="{E6CB9BEE-F838-4390-97E0-BD2F98B34830}"/>
              </a:ext>
            </a:extLst>
          </p:cNvPr>
          <p:cNvPicPr>
            <a:picLocks noChangeAspect="1"/>
          </p:cNvPicPr>
          <p:nvPr/>
        </p:nvPicPr>
        <p:blipFill>
          <a:blip r:embed="rId9"/>
          <a:stretch>
            <a:fillRect/>
          </a:stretch>
        </p:blipFill>
        <p:spPr>
          <a:xfrm>
            <a:off x="7841657" y="4501209"/>
            <a:ext cx="914479" cy="914479"/>
          </a:xfrm>
          <a:prstGeom prst="rect">
            <a:avLst/>
          </a:prstGeom>
        </p:spPr>
      </p:pic>
      <p:pic>
        <p:nvPicPr>
          <p:cNvPr id="35" name="Picture 34">
            <a:extLst>
              <a:ext uri="{FF2B5EF4-FFF2-40B4-BE49-F238E27FC236}">
                <a16:creationId xmlns:a16="http://schemas.microsoft.com/office/drawing/2014/main" id="{ADDD303F-7E6D-44F4-82D4-0E9B83788D98}"/>
              </a:ext>
            </a:extLst>
          </p:cNvPr>
          <p:cNvPicPr>
            <a:picLocks noChangeAspect="1"/>
          </p:cNvPicPr>
          <p:nvPr/>
        </p:nvPicPr>
        <p:blipFill>
          <a:blip r:embed="rId10"/>
          <a:stretch>
            <a:fillRect/>
          </a:stretch>
        </p:blipFill>
        <p:spPr>
          <a:xfrm>
            <a:off x="8722122" y="1624451"/>
            <a:ext cx="914400" cy="914400"/>
          </a:xfrm>
          <a:prstGeom prst="rect">
            <a:avLst/>
          </a:prstGeom>
        </p:spPr>
      </p:pic>
      <p:pic>
        <p:nvPicPr>
          <p:cNvPr id="36" name="Picture 35">
            <a:extLst>
              <a:ext uri="{FF2B5EF4-FFF2-40B4-BE49-F238E27FC236}">
                <a16:creationId xmlns:a16="http://schemas.microsoft.com/office/drawing/2014/main" id="{559225A1-7467-4134-8443-D87F47EE9E25}"/>
              </a:ext>
            </a:extLst>
          </p:cNvPr>
          <p:cNvPicPr>
            <a:picLocks noChangeAspect="1"/>
          </p:cNvPicPr>
          <p:nvPr/>
        </p:nvPicPr>
        <p:blipFill>
          <a:blip r:embed="rId11"/>
          <a:stretch>
            <a:fillRect/>
          </a:stretch>
        </p:blipFill>
        <p:spPr>
          <a:xfrm>
            <a:off x="7251233" y="2709074"/>
            <a:ext cx="914400" cy="914400"/>
          </a:xfrm>
          <a:prstGeom prst="rect">
            <a:avLst/>
          </a:prstGeom>
        </p:spPr>
      </p:pic>
      <p:pic>
        <p:nvPicPr>
          <p:cNvPr id="37" name="Picture 36">
            <a:extLst>
              <a:ext uri="{FF2B5EF4-FFF2-40B4-BE49-F238E27FC236}">
                <a16:creationId xmlns:a16="http://schemas.microsoft.com/office/drawing/2014/main" id="{F92F020B-9E0E-40AC-8EED-489AECA6FF5C}"/>
              </a:ext>
            </a:extLst>
          </p:cNvPr>
          <p:cNvPicPr>
            <a:picLocks noChangeAspect="1"/>
          </p:cNvPicPr>
          <p:nvPr/>
        </p:nvPicPr>
        <p:blipFill>
          <a:blip r:embed="rId12"/>
          <a:stretch>
            <a:fillRect/>
          </a:stretch>
        </p:blipFill>
        <p:spPr>
          <a:xfrm>
            <a:off x="9647869" y="4467281"/>
            <a:ext cx="914400" cy="914400"/>
          </a:xfrm>
          <a:prstGeom prst="rect">
            <a:avLst/>
          </a:prstGeom>
        </p:spPr>
      </p:pic>
    </p:spTree>
    <p:extLst>
      <p:ext uri="{BB962C8B-B14F-4D97-AF65-F5344CB8AC3E}">
        <p14:creationId xmlns:p14="http://schemas.microsoft.com/office/powerpoint/2010/main" val="362205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95">
            <a:extLst>
              <a:ext uri="{FF2B5EF4-FFF2-40B4-BE49-F238E27FC236}">
                <a16:creationId xmlns:a16="http://schemas.microsoft.com/office/drawing/2014/main" id="{3F4D51C6-00A5-414C-AF65-2DCEB18D72D1}"/>
              </a:ext>
            </a:extLst>
          </p:cNvPr>
          <p:cNvSpPr/>
          <p:nvPr/>
        </p:nvSpPr>
        <p:spPr>
          <a:xfrm>
            <a:off x="6094412" y="4031050"/>
            <a:ext cx="6094524" cy="12385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5" name="object 495">
            <a:extLst>
              <a:ext uri="{FF2B5EF4-FFF2-40B4-BE49-F238E27FC236}">
                <a16:creationId xmlns:a16="http://schemas.microsoft.com/office/drawing/2014/main" id="{39B410E1-5C8F-D34D-968B-0552DBF2FFE2}"/>
              </a:ext>
            </a:extLst>
          </p:cNvPr>
          <p:cNvSpPr/>
          <p:nvPr/>
        </p:nvSpPr>
        <p:spPr>
          <a:xfrm>
            <a:off x="6094412" y="1526841"/>
            <a:ext cx="6094524" cy="12385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11" name="Rectangle 10">
            <a:extLst>
              <a:ext uri="{FF2B5EF4-FFF2-40B4-BE49-F238E27FC236}">
                <a16:creationId xmlns:a16="http://schemas.microsoft.com/office/drawing/2014/main" id="{CFAA5B23-2A73-D14A-AAEA-EAEF6F09C24B}"/>
              </a:ext>
            </a:extLst>
          </p:cNvPr>
          <p:cNvSpPr/>
          <p:nvPr/>
        </p:nvSpPr>
        <p:spPr>
          <a:xfrm>
            <a:off x="6913420" y="739973"/>
            <a:ext cx="4672444" cy="369332"/>
          </a:xfrm>
          <a:prstGeom prst="rect">
            <a:avLst/>
          </a:prstGeom>
        </p:spPr>
        <p:txBody>
          <a:bodyPr wrap="square" anchor="ctr" anchorCtr="0">
            <a:spAutoFit/>
          </a:bodyPr>
          <a:lstStyle/>
          <a:p>
            <a:r>
              <a:rPr lang="en-US" sz="1800"/>
              <a:t>Create a hypothesis </a:t>
            </a:r>
          </a:p>
        </p:txBody>
      </p:sp>
      <p:sp>
        <p:nvSpPr>
          <p:cNvPr id="12" name="Rectangle 11">
            <a:extLst>
              <a:ext uri="{FF2B5EF4-FFF2-40B4-BE49-F238E27FC236}">
                <a16:creationId xmlns:a16="http://schemas.microsoft.com/office/drawing/2014/main" id="{969FAEE2-754B-B840-9541-BDF2AB06BAD1}"/>
              </a:ext>
            </a:extLst>
          </p:cNvPr>
          <p:cNvSpPr/>
          <p:nvPr/>
        </p:nvSpPr>
        <p:spPr>
          <a:xfrm>
            <a:off x="6913420" y="1981549"/>
            <a:ext cx="4672444" cy="369332"/>
          </a:xfrm>
          <a:prstGeom prst="rect">
            <a:avLst/>
          </a:prstGeom>
        </p:spPr>
        <p:txBody>
          <a:bodyPr wrap="square" anchor="ctr" anchorCtr="0">
            <a:spAutoFit/>
          </a:bodyPr>
          <a:lstStyle/>
          <a:p>
            <a:r>
              <a:rPr lang="en-US" sz="1800"/>
              <a:t>Understand what evidence you need to prove it</a:t>
            </a:r>
          </a:p>
        </p:txBody>
      </p:sp>
      <p:sp>
        <p:nvSpPr>
          <p:cNvPr id="13" name="Rectangle 12">
            <a:extLst>
              <a:ext uri="{FF2B5EF4-FFF2-40B4-BE49-F238E27FC236}">
                <a16:creationId xmlns:a16="http://schemas.microsoft.com/office/drawing/2014/main" id="{E44CF713-D143-8E47-9EB8-4637E42315CD}"/>
              </a:ext>
            </a:extLst>
          </p:cNvPr>
          <p:cNvSpPr/>
          <p:nvPr/>
        </p:nvSpPr>
        <p:spPr>
          <a:xfrm>
            <a:off x="6913420" y="3229971"/>
            <a:ext cx="4672444" cy="369332"/>
          </a:xfrm>
          <a:prstGeom prst="rect">
            <a:avLst/>
          </a:prstGeom>
        </p:spPr>
        <p:txBody>
          <a:bodyPr wrap="square" anchor="ctr" anchorCtr="0">
            <a:spAutoFit/>
          </a:bodyPr>
          <a:lstStyle/>
          <a:p>
            <a:r>
              <a:rPr lang="en-US" sz="1800"/>
              <a:t>Determine if the evidence is attainable</a:t>
            </a:r>
          </a:p>
        </p:txBody>
      </p:sp>
      <p:sp>
        <p:nvSpPr>
          <p:cNvPr id="14" name="Rectangle 13">
            <a:extLst>
              <a:ext uri="{FF2B5EF4-FFF2-40B4-BE49-F238E27FC236}">
                <a16:creationId xmlns:a16="http://schemas.microsoft.com/office/drawing/2014/main" id="{BB348459-EAA9-F244-971D-C52157B40CC0}"/>
              </a:ext>
            </a:extLst>
          </p:cNvPr>
          <p:cNvSpPr/>
          <p:nvPr/>
        </p:nvSpPr>
        <p:spPr>
          <a:xfrm>
            <a:off x="6913420" y="4439967"/>
            <a:ext cx="4672444" cy="369332"/>
          </a:xfrm>
          <a:prstGeom prst="rect">
            <a:avLst/>
          </a:prstGeom>
        </p:spPr>
        <p:txBody>
          <a:bodyPr wrap="square" anchor="ctr" anchorCtr="0">
            <a:spAutoFit/>
          </a:bodyPr>
          <a:lstStyle/>
          <a:p>
            <a:r>
              <a:rPr lang="en-US" sz="1800"/>
              <a:t>Review and analyze the evidence</a:t>
            </a:r>
          </a:p>
        </p:txBody>
      </p:sp>
      <p:sp>
        <p:nvSpPr>
          <p:cNvPr id="16" name="Rectangle 15">
            <a:extLst>
              <a:ext uri="{FF2B5EF4-FFF2-40B4-BE49-F238E27FC236}">
                <a16:creationId xmlns:a16="http://schemas.microsoft.com/office/drawing/2014/main" id="{94741BE8-E70C-4A4C-8EE4-81853948BB34}"/>
              </a:ext>
            </a:extLst>
          </p:cNvPr>
          <p:cNvSpPr/>
          <p:nvPr/>
        </p:nvSpPr>
        <p:spPr>
          <a:xfrm>
            <a:off x="6913420" y="5597832"/>
            <a:ext cx="4672444" cy="646331"/>
          </a:xfrm>
          <a:prstGeom prst="rect">
            <a:avLst/>
          </a:prstGeom>
        </p:spPr>
        <p:txBody>
          <a:bodyPr wrap="square" anchor="ctr" anchorCtr="0">
            <a:spAutoFit/>
          </a:bodyPr>
          <a:lstStyle/>
          <a:p>
            <a:r>
              <a:rPr lang="en-US" sz="1800"/>
              <a:t>Confirm if your hypothesis is correct, incorrect, or unable to be determined</a:t>
            </a:r>
          </a:p>
        </p:txBody>
      </p:sp>
      <p:sp>
        <p:nvSpPr>
          <p:cNvPr id="3" name="Title 2">
            <a:extLst>
              <a:ext uri="{FF2B5EF4-FFF2-40B4-BE49-F238E27FC236}">
                <a16:creationId xmlns:a16="http://schemas.microsoft.com/office/drawing/2014/main" id="{20C36B58-F8E9-684F-8FD6-66502597BA07}"/>
              </a:ext>
            </a:extLst>
          </p:cNvPr>
          <p:cNvSpPr>
            <a:spLocks noGrp="1"/>
          </p:cNvSpPr>
          <p:nvPr>
            <p:ph type="title"/>
          </p:nvPr>
        </p:nvSpPr>
        <p:spPr/>
        <p:txBody>
          <a:bodyPr/>
          <a:lstStyle/>
          <a:p>
            <a:r>
              <a:rPr lang="en-US" sz="6000" dirty="0"/>
              <a:t>Investigator Mindset</a:t>
            </a:r>
          </a:p>
        </p:txBody>
      </p:sp>
      <p:pic>
        <p:nvPicPr>
          <p:cNvPr id="17" name="Picture 16">
            <a:extLst>
              <a:ext uri="{FF2B5EF4-FFF2-40B4-BE49-F238E27FC236}">
                <a16:creationId xmlns:a16="http://schemas.microsoft.com/office/drawing/2014/main" id="{8C119F90-67EB-1D4F-AD08-7C9E00B72F75}"/>
              </a:ext>
            </a:extLst>
          </p:cNvPr>
          <p:cNvPicPr>
            <a:picLocks noChangeAspect="1"/>
          </p:cNvPicPr>
          <p:nvPr/>
        </p:nvPicPr>
        <p:blipFill>
          <a:blip r:embed="rId3"/>
          <a:stretch>
            <a:fillRect/>
          </a:stretch>
        </p:blipFill>
        <p:spPr>
          <a:xfrm>
            <a:off x="5458904" y="255825"/>
            <a:ext cx="1271016" cy="1271016"/>
          </a:xfrm>
          <a:prstGeom prst="rect">
            <a:avLst/>
          </a:prstGeom>
        </p:spPr>
      </p:pic>
      <p:grpSp>
        <p:nvGrpSpPr>
          <p:cNvPr id="18" name="Group 17">
            <a:extLst>
              <a:ext uri="{FF2B5EF4-FFF2-40B4-BE49-F238E27FC236}">
                <a16:creationId xmlns:a16="http://schemas.microsoft.com/office/drawing/2014/main" id="{D3CD12B3-2B15-CB44-8E1D-3DE604235356}"/>
              </a:ext>
            </a:extLst>
          </p:cNvPr>
          <p:cNvGrpSpPr/>
          <p:nvPr/>
        </p:nvGrpSpPr>
        <p:grpSpPr>
          <a:xfrm>
            <a:off x="5637212" y="434133"/>
            <a:ext cx="914400" cy="914400"/>
            <a:chOff x="2905523" y="2568908"/>
            <a:chExt cx="914400" cy="914400"/>
          </a:xfrm>
        </p:grpSpPr>
        <p:pic>
          <p:nvPicPr>
            <p:cNvPr id="19" name="Picture 18">
              <a:extLst>
                <a:ext uri="{FF2B5EF4-FFF2-40B4-BE49-F238E27FC236}">
                  <a16:creationId xmlns:a16="http://schemas.microsoft.com/office/drawing/2014/main" id="{1534181F-B40C-6242-9E52-5AE530EC5B3C}"/>
                </a:ext>
              </a:extLst>
            </p:cNvPr>
            <p:cNvPicPr>
              <a:picLocks noChangeAspect="1"/>
            </p:cNvPicPr>
            <p:nvPr/>
          </p:nvPicPr>
          <p:blipFill>
            <a:blip r:embed="rId4"/>
            <a:stretch>
              <a:fillRect/>
            </a:stretch>
          </p:blipFill>
          <p:spPr>
            <a:xfrm>
              <a:off x="2905523" y="2568908"/>
              <a:ext cx="914400" cy="914400"/>
            </a:xfrm>
            <a:prstGeom prst="rect">
              <a:avLst/>
            </a:prstGeom>
          </p:spPr>
        </p:pic>
        <p:sp>
          <p:nvSpPr>
            <p:cNvPr id="20" name="TextBox 19">
              <a:extLst>
                <a:ext uri="{FF2B5EF4-FFF2-40B4-BE49-F238E27FC236}">
                  <a16:creationId xmlns:a16="http://schemas.microsoft.com/office/drawing/2014/main" id="{B525249D-9CB1-904A-AD2F-374F9CCFB83E}"/>
                </a:ext>
              </a:extLst>
            </p:cNvPr>
            <p:cNvSpPr txBox="1"/>
            <p:nvPr/>
          </p:nvSpPr>
          <p:spPr>
            <a:xfrm>
              <a:off x="3117765" y="2883821"/>
              <a:ext cx="505916" cy="335733"/>
            </a:xfrm>
            <a:prstGeom prst="rect">
              <a:avLst/>
            </a:prstGeom>
            <a:noFill/>
          </p:spPr>
          <p:txBody>
            <a:bodyPr wrap="square" lIns="0" tIns="0" rIns="0" bIns="0" rtlCol="0">
              <a:spAutoFit/>
            </a:bodyPr>
            <a:lstStyle/>
            <a:p>
              <a:pPr algn="ctr">
                <a:lnSpc>
                  <a:spcPts val="1250"/>
                </a:lnSpc>
              </a:pPr>
              <a:r>
                <a:rPr lang="en-US" sz="1200"/>
                <a:t>1” blue icon</a:t>
              </a:r>
            </a:p>
          </p:txBody>
        </p:sp>
      </p:grpSp>
      <p:pic>
        <p:nvPicPr>
          <p:cNvPr id="21" name="Picture 20">
            <a:extLst>
              <a:ext uri="{FF2B5EF4-FFF2-40B4-BE49-F238E27FC236}">
                <a16:creationId xmlns:a16="http://schemas.microsoft.com/office/drawing/2014/main" id="{D9498203-F26B-7D48-B106-DB4F87254CC5}"/>
              </a:ext>
            </a:extLst>
          </p:cNvPr>
          <p:cNvPicPr>
            <a:picLocks noChangeAspect="1"/>
          </p:cNvPicPr>
          <p:nvPr/>
        </p:nvPicPr>
        <p:blipFill>
          <a:blip r:embed="rId3"/>
          <a:stretch>
            <a:fillRect/>
          </a:stretch>
        </p:blipFill>
        <p:spPr>
          <a:xfrm>
            <a:off x="5458904" y="1512076"/>
            <a:ext cx="1271016" cy="1271016"/>
          </a:xfrm>
          <a:prstGeom prst="rect">
            <a:avLst/>
          </a:prstGeom>
        </p:spPr>
      </p:pic>
      <p:grpSp>
        <p:nvGrpSpPr>
          <p:cNvPr id="22" name="Group 21">
            <a:extLst>
              <a:ext uri="{FF2B5EF4-FFF2-40B4-BE49-F238E27FC236}">
                <a16:creationId xmlns:a16="http://schemas.microsoft.com/office/drawing/2014/main" id="{44B46750-DAFB-4E44-A0DF-4B410B626346}"/>
              </a:ext>
            </a:extLst>
          </p:cNvPr>
          <p:cNvGrpSpPr/>
          <p:nvPr/>
        </p:nvGrpSpPr>
        <p:grpSpPr>
          <a:xfrm>
            <a:off x="5637212" y="1690384"/>
            <a:ext cx="914400" cy="914400"/>
            <a:chOff x="4354847" y="2568908"/>
            <a:chExt cx="914400" cy="914400"/>
          </a:xfrm>
        </p:grpSpPr>
        <p:pic>
          <p:nvPicPr>
            <p:cNvPr id="23" name="Picture 22">
              <a:extLst>
                <a:ext uri="{FF2B5EF4-FFF2-40B4-BE49-F238E27FC236}">
                  <a16:creationId xmlns:a16="http://schemas.microsoft.com/office/drawing/2014/main" id="{9CC4C3FB-17BF-DD4B-8B2E-081CC680CE48}"/>
                </a:ext>
              </a:extLst>
            </p:cNvPr>
            <p:cNvPicPr>
              <a:picLocks noChangeAspect="1"/>
            </p:cNvPicPr>
            <p:nvPr/>
          </p:nvPicPr>
          <p:blipFill>
            <a:blip r:embed="rId5"/>
            <a:stretch>
              <a:fillRect/>
            </a:stretch>
          </p:blipFill>
          <p:spPr>
            <a:xfrm>
              <a:off x="4354847" y="2568908"/>
              <a:ext cx="914400" cy="914400"/>
            </a:xfrm>
            <a:prstGeom prst="rect">
              <a:avLst/>
            </a:prstGeom>
          </p:spPr>
        </p:pic>
        <p:sp>
          <p:nvSpPr>
            <p:cNvPr id="24" name="TextBox 23">
              <a:extLst>
                <a:ext uri="{FF2B5EF4-FFF2-40B4-BE49-F238E27FC236}">
                  <a16:creationId xmlns:a16="http://schemas.microsoft.com/office/drawing/2014/main" id="{5CE1F887-C979-DF45-B726-7DE594617805}"/>
                </a:ext>
              </a:extLst>
            </p:cNvPr>
            <p:cNvSpPr txBox="1"/>
            <p:nvPr/>
          </p:nvSpPr>
          <p:spPr>
            <a:xfrm>
              <a:off x="4522146" y="2774885"/>
              <a:ext cx="581939" cy="502445"/>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orange icon</a:t>
              </a:r>
            </a:p>
          </p:txBody>
        </p:sp>
      </p:grpSp>
      <p:pic>
        <p:nvPicPr>
          <p:cNvPr id="25" name="Picture 24">
            <a:extLst>
              <a:ext uri="{FF2B5EF4-FFF2-40B4-BE49-F238E27FC236}">
                <a16:creationId xmlns:a16="http://schemas.microsoft.com/office/drawing/2014/main" id="{6433671F-308A-A541-9DC4-C6DFDD327FD6}"/>
              </a:ext>
            </a:extLst>
          </p:cNvPr>
          <p:cNvPicPr>
            <a:picLocks noChangeAspect="1"/>
          </p:cNvPicPr>
          <p:nvPr/>
        </p:nvPicPr>
        <p:blipFill>
          <a:blip r:embed="rId3"/>
          <a:stretch>
            <a:fillRect/>
          </a:stretch>
        </p:blipFill>
        <p:spPr>
          <a:xfrm>
            <a:off x="5458904" y="2754825"/>
            <a:ext cx="1271016" cy="1271016"/>
          </a:xfrm>
          <a:prstGeom prst="rect">
            <a:avLst/>
          </a:prstGeom>
        </p:spPr>
      </p:pic>
      <p:grpSp>
        <p:nvGrpSpPr>
          <p:cNvPr id="26" name="Group 25">
            <a:extLst>
              <a:ext uri="{FF2B5EF4-FFF2-40B4-BE49-F238E27FC236}">
                <a16:creationId xmlns:a16="http://schemas.microsoft.com/office/drawing/2014/main" id="{91127C70-7EB0-6E4C-AEA5-7C53F7059B37}"/>
              </a:ext>
            </a:extLst>
          </p:cNvPr>
          <p:cNvGrpSpPr/>
          <p:nvPr/>
        </p:nvGrpSpPr>
        <p:grpSpPr>
          <a:xfrm>
            <a:off x="5637212" y="2933133"/>
            <a:ext cx="914400" cy="914400"/>
            <a:chOff x="5804171" y="2568908"/>
            <a:chExt cx="914400" cy="914400"/>
          </a:xfrm>
        </p:grpSpPr>
        <p:pic>
          <p:nvPicPr>
            <p:cNvPr id="27" name="Picture 26">
              <a:extLst>
                <a:ext uri="{FF2B5EF4-FFF2-40B4-BE49-F238E27FC236}">
                  <a16:creationId xmlns:a16="http://schemas.microsoft.com/office/drawing/2014/main" id="{4088A1FD-BA26-474C-AFB2-3F672AEEC5DA}"/>
                </a:ext>
              </a:extLst>
            </p:cNvPr>
            <p:cNvPicPr>
              <a:picLocks noChangeAspect="1"/>
            </p:cNvPicPr>
            <p:nvPr/>
          </p:nvPicPr>
          <p:blipFill>
            <a:blip r:embed="rId6"/>
            <a:stretch>
              <a:fillRect/>
            </a:stretch>
          </p:blipFill>
          <p:spPr>
            <a:xfrm>
              <a:off x="5804171" y="2568908"/>
              <a:ext cx="914400" cy="914400"/>
            </a:xfrm>
            <a:prstGeom prst="rect">
              <a:avLst/>
            </a:prstGeom>
          </p:spPr>
        </p:pic>
        <p:sp>
          <p:nvSpPr>
            <p:cNvPr id="28" name="TextBox 27">
              <a:extLst>
                <a:ext uri="{FF2B5EF4-FFF2-40B4-BE49-F238E27FC236}">
                  <a16:creationId xmlns:a16="http://schemas.microsoft.com/office/drawing/2014/main" id="{E9AB6423-9D4B-F743-AF9C-2D33FFE93423}"/>
                </a:ext>
              </a:extLst>
            </p:cNvPr>
            <p:cNvSpPr txBox="1"/>
            <p:nvPr/>
          </p:nvSpPr>
          <p:spPr>
            <a:xfrm>
              <a:off x="5913949" y="2832730"/>
              <a:ext cx="694844" cy="502445"/>
            </a:xfrm>
            <a:prstGeom prst="rect">
              <a:avLst/>
            </a:prstGeom>
            <a:noFill/>
          </p:spPr>
          <p:txBody>
            <a:bodyPr wrap="square" lIns="0" tIns="0" rIns="0" bIns="0" rtlCol="0">
              <a:spAutoFit/>
            </a:bodyPr>
            <a:lstStyle/>
            <a:p>
              <a:pPr algn="ctr">
                <a:lnSpc>
                  <a:spcPts val="1250"/>
                </a:lnSpc>
              </a:pPr>
              <a:r>
                <a:rPr lang="en-US" sz="1200"/>
                <a:t>1” yellow</a:t>
              </a:r>
              <a:br>
                <a:rPr lang="en-US" sz="1200"/>
              </a:br>
              <a:r>
                <a:rPr lang="en-US" sz="1200"/>
                <a:t>orange icon</a:t>
              </a:r>
            </a:p>
          </p:txBody>
        </p:sp>
      </p:grpSp>
      <p:pic>
        <p:nvPicPr>
          <p:cNvPr id="29" name="Picture 28">
            <a:extLst>
              <a:ext uri="{FF2B5EF4-FFF2-40B4-BE49-F238E27FC236}">
                <a16:creationId xmlns:a16="http://schemas.microsoft.com/office/drawing/2014/main" id="{0083990C-E616-6A42-84A3-14D12065D014}"/>
              </a:ext>
            </a:extLst>
          </p:cNvPr>
          <p:cNvPicPr>
            <a:picLocks noChangeAspect="1"/>
          </p:cNvPicPr>
          <p:nvPr/>
        </p:nvPicPr>
        <p:blipFill>
          <a:blip r:embed="rId3"/>
          <a:stretch>
            <a:fillRect/>
          </a:stretch>
        </p:blipFill>
        <p:spPr>
          <a:xfrm>
            <a:off x="5458904" y="4006172"/>
            <a:ext cx="1271016" cy="1271016"/>
          </a:xfrm>
          <a:prstGeom prst="rect">
            <a:avLst/>
          </a:prstGeom>
        </p:spPr>
      </p:pic>
      <p:grpSp>
        <p:nvGrpSpPr>
          <p:cNvPr id="30" name="Group 29">
            <a:extLst>
              <a:ext uri="{FF2B5EF4-FFF2-40B4-BE49-F238E27FC236}">
                <a16:creationId xmlns:a16="http://schemas.microsoft.com/office/drawing/2014/main" id="{065BB358-E3DB-CC4A-A7E3-F25EEB9DEEC9}"/>
              </a:ext>
            </a:extLst>
          </p:cNvPr>
          <p:cNvGrpSpPr/>
          <p:nvPr/>
        </p:nvGrpSpPr>
        <p:grpSpPr>
          <a:xfrm>
            <a:off x="5637212" y="4184480"/>
            <a:ext cx="914400" cy="914400"/>
            <a:chOff x="7253495" y="2568908"/>
            <a:chExt cx="914400" cy="914400"/>
          </a:xfrm>
        </p:grpSpPr>
        <p:pic>
          <p:nvPicPr>
            <p:cNvPr id="31" name="Picture 30">
              <a:extLst>
                <a:ext uri="{FF2B5EF4-FFF2-40B4-BE49-F238E27FC236}">
                  <a16:creationId xmlns:a16="http://schemas.microsoft.com/office/drawing/2014/main" id="{61812FD8-59DE-B04F-88AA-44A1FC995681}"/>
                </a:ext>
              </a:extLst>
            </p:cNvPr>
            <p:cNvPicPr>
              <a:picLocks noChangeAspect="1"/>
            </p:cNvPicPr>
            <p:nvPr/>
          </p:nvPicPr>
          <p:blipFill>
            <a:blip r:embed="rId7"/>
            <a:stretch>
              <a:fillRect/>
            </a:stretch>
          </p:blipFill>
          <p:spPr>
            <a:xfrm>
              <a:off x="7253495" y="2568908"/>
              <a:ext cx="914400" cy="914400"/>
            </a:xfrm>
            <a:prstGeom prst="rect">
              <a:avLst/>
            </a:prstGeom>
          </p:spPr>
        </p:pic>
        <p:sp>
          <p:nvSpPr>
            <p:cNvPr id="32" name="TextBox 31">
              <a:extLst>
                <a:ext uri="{FF2B5EF4-FFF2-40B4-BE49-F238E27FC236}">
                  <a16:creationId xmlns:a16="http://schemas.microsoft.com/office/drawing/2014/main" id="{CEF9CFF2-764B-5047-A6CC-BE72B2C7E409}"/>
                </a:ext>
              </a:extLst>
            </p:cNvPr>
            <p:cNvSpPr txBox="1"/>
            <p:nvPr/>
          </p:nvSpPr>
          <p:spPr>
            <a:xfrm>
              <a:off x="7363273"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yellow</a:t>
              </a:r>
              <a:br>
                <a:rPr lang="en-US" sz="1200"/>
              </a:br>
              <a:r>
                <a:rPr lang="en-US" sz="1200"/>
                <a:t>icon</a:t>
              </a:r>
            </a:p>
          </p:txBody>
        </p:sp>
      </p:grpSp>
      <p:pic>
        <p:nvPicPr>
          <p:cNvPr id="33" name="Picture 32">
            <a:extLst>
              <a:ext uri="{FF2B5EF4-FFF2-40B4-BE49-F238E27FC236}">
                <a16:creationId xmlns:a16="http://schemas.microsoft.com/office/drawing/2014/main" id="{E110D442-BBD0-EC4B-AAA2-D74240D501A8}"/>
              </a:ext>
            </a:extLst>
          </p:cNvPr>
          <p:cNvPicPr>
            <a:picLocks noChangeAspect="1"/>
          </p:cNvPicPr>
          <p:nvPr/>
        </p:nvPicPr>
        <p:blipFill>
          <a:blip r:embed="rId3"/>
          <a:stretch>
            <a:fillRect/>
          </a:stretch>
        </p:blipFill>
        <p:spPr>
          <a:xfrm>
            <a:off x="5458904" y="5281603"/>
            <a:ext cx="1271016" cy="1271016"/>
          </a:xfrm>
          <a:prstGeom prst="rect">
            <a:avLst/>
          </a:prstGeom>
        </p:spPr>
      </p:pic>
      <p:grpSp>
        <p:nvGrpSpPr>
          <p:cNvPr id="34" name="Group 33">
            <a:extLst>
              <a:ext uri="{FF2B5EF4-FFF2-40B4-BE49-F238E27FC236}">
                <a16:creationId xmlns:a16="http://schemas.microsoft.com/office/drawing/2014/main" id="{A3E5884B-96D7-C848-AE6E-9401D45BDF8D}"/>
              </a:ext>
            </a:extLst>
          </p:cNvPr>
          <p:cNvGrpSpPr/>
          <p:nvPr/>
        </p:nvGrpSpPr>
        <p:grpSpPr>
          <a:xfrm>
            <a:off x="5637212" y="5459910"/>
            <a:ext cx="914400" cy="914400"/>
            <a:chOff x="8702819" y="2568907"/>
            <a:chExt cx="914400" cy="914400"/>
          </a:xfrm>
        </p:grpSpPr>
        <p:pic>
          <p:nvPicPr>
            <p:cNvPr id="35" name="Picture 34">
              <a:extLst>
                <a:ext uri="{FF2B5EF4-FFF2-40B4-BE49-F238E27FC236}">
                  <a16:creationId xmlns:a16="http://schemas.microsoft.com/office/drawing/2014/main" id="{B1B95901-3F10-014D-B2FA-08DE7356967D}"/>
                </a:ext>
              </a:extLst>
            </p:cNvPr>
            <p:cNvPicPr>
              <a:picLocks noChangeAspect="1"/>
            </p:cNvPicPr>
            <p:nvPr/>
          </p:nvPicPr>
          <p:blipFill>
            <a:blip r:embed="rId8"/>
            <a:stretch>
              <a:fillRect/>
            </a:stretch>
          </p:blipFill>
          <p:spPr>
            <a:xfrm>
              <a:off x="8702819" y="2568907"/>
              <a:ext cx="914400" cy="914400"/>
            </a:xfrm>
            <a:prstGeom prst="rect">
              <a:avLst/>
            </a:prstGeom>
          </p:spPr>
        </p:pic>
        <p:sp>
          <p:nvSpPr>
            <p:cNvPr id="36" name="TextBox 35">
              <a:extLst>
                <a:ext uri="{FF2B5EF4-FFF2-40B4-BE49-F238E27FC236}">
                  <a16:creationId xmlns:a16="http://schemas.microsoft.com/office/drawing/2014/main" id="{0FB433AC-74EF-564B-9D49-84DD8AEB746D}"/>
                </a:ext>
              </a:extLst>
            </p:cNvPr>
            <p:cNvSpPr txBox="1"/>
            <p:nvPr/>
          </p:nvSpPr>
          <p:spPr>
            <a:xfrm>
              <a:off x="8812597"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grey</a:t>
              </a:r>
              <a:br>
                <a:rPr lang="en-US" sz="1200"/>
              </a:br>
              <a:r>
                <a:rPr lang="en-US" sz="1200"/>
                <a:t>icon</a:t>
              </a:r>
            </a:p>
          </p:txBody>
        </p:sp>
      </p:grpSp>
      <p:pic>
        <p:nvPicPr>
          <p:cNvPr id="37" name="Picture 36">
            <a:extLst>
              <a:ext uri="{FF2B5EF4-FFF2-40B4-BE49-F238E27FC236}">
                <a16:creationId xmlns:a16="http://schemas.microsoft.com/office/drawing/2014/main" id="{3B9C876A-1729-4F2F-A873-FBCDE049B24C}"/>
              </a:ext>
            </a:extLst>
          </p:cNvPr>
          <p:cNvPicPr>
            <a:picLocks noChangeAspect="1"/>
          </p:cNvPicPr>
          <p:nvPr/>
        </p:nvPicPr>
        <p:blipFill>
          <a:blip r:embed="rId9"/>
          <a:stretch>
            <a:fillRect/>
          </a:stretch>
        </p:blipFill>
        <p:spPr>
          <a:xfrm>
            <a:off x="5645212" y="419101"/>
            <a:ext cx="914400" cy="914400"/>
          </a:xfrm>
          <a:prstGeom prst="rect">
            <a:avLst/>
          </a:prstGeom>
        </p:spPr>
      </p:pic>
      <p:pic>
        <p:nvPicPr>
          <p:cNvPr id="39" name="Picture 38">
            <a:extLst>
              <a:ext uri="{FF2B5EF4-FFF2-40B4-BE49-F238E27FC236}">
                <a16:creationId xmlns:a16="http://schemas.microsoft.com/office/drawing/2014/main" id="{7562D0DF-CEE7-45E9-ADA5-260C4CC27B3D}"/>
              </a:ext>
            </a:extLst>
          </p:cNvPr>
          <p:cNvPicPr>
            <a:picLocks noChangeAspect="1"/>
          </p:cNvPicPr>
          <p:nvPr/>
        </p:nvPicPr>
        <p:blipFill>
          <a:blip r:embed="rId10"/>
          <a:stretch>
            <a:fillRect/>
          </a:stretch>
        </p:blipFill>
        <p:spPr>
          <a:xfrm>
            <a:off x="5645212" y="5459910"/>
            <a:ext cx="914400" cy="914400"/>
          </a:xfrm>
          <a:prstGeom prst="rect">
            <a:avLst/>
          </a:prstGeom>
        </p:spPr>
      </p:pic>
      <p:pic>
        <p:nvPicPr>
          <p:cNvPr id="40" name="Picture 39">
            <a:extLst>
              <a:ext uri="{FF2B5EF4-FFF2-40B4-BE49-F238E27FC236}">
                <a16:creationId xmlns:a16="http://schemas.microsoft.com/office/drawing/2014/main" id="{1356B3F6-CCFB-4D06-9F86-3DBF54CCB0BA}"/>
              </a:ext>
            </a:extLst>
          </p:cNvPr>
          <p:cNvPicPr>
            <a:picLocks noChangeAspect="1"/>
          </p:cNvPicPr>
          <p:nvPr/>
        </p:nvPicPr>
        <p:blipFill>
          <a:blip r:embed="rId11"/>
          <a:stretch>
            <a:fillRect/>
          </a:stretch>
        </p:blipFill>
        <p:spPr>
          <a:xfrm>
            <a:off x="5637212" y="1695697"/>
            <a:ext cx="914400" cy="914400"/>
          </a:xfrm>
          <a:prstGeom prst="rect">
            <a:avLst/>
          </a:prstGeom>
        </p:spPr>
      </p:pic>
      <p:pic>
        <p:nvPicPr>
          <p:cNvPr id="41" name="Picture 40">
            <a:extLst>
              <a:ext uri="{FF2B5EF4-FFF2-40B4-BE49-F238E27FC236}">
                <a16:creationId xmlns:a16="http://schemas.microsoft.com/office/drawing/2014/main" id="{35087475-3365-415A-B85A-26B83E2DD74A}"/>
              </a:ext>
            </a:extLst>
          </p:cNvPr>
          <p:cNvPicPr>
            <a:picLocks noChangeAspect="1"/>
          </p:cNvPicPr>
          <p:nvPr/>
        </p:nvPicPr>
        <p:blipFill>
          <a:blip r:embed="rId12"/>
          <a:stretch>
            <a:fillRect/>
          </a:stretch>
        </p:blipFill>
        <p:spPr>
          <a:xfrm>
            <a:off x="5645212" y="2933133"/>
            <a:ext cx="914400" cy="914400"/>
          </a:xfrm>
          <a:prstGeom prst="rect">
            <a:avLst/>
          </a:prstGeom>
        </p:spPr>
      </p:pic>
      <p:pic>
        <p:nvPicPr>
          <p:cNvPr id="42" name="Picture 41">
            <a:extLst>
              <a:ext uri="{FF2B5EF4-FFF2-40B4-BE49-F238E27FC236}">
                <a16:creationId xmlns:a16="http://schemas.microsoft.com/office/drawing/2014/main" id="{8A26CDEF-2BA5-471F-ADE8-E9A874612CEF}"/>
              </a:ext>
            </a:extLst>
          </p:cNvPr>
          <p:cNvPicPr>
            <a:picLocks noChangeAspect="1"/>
          </p:cNvPicPr>
          <p:nvPr/>
        </p:nvPicPr>
        <p:blipFill>
          <a:blip r:embed="rId13"/>
          <a:stretch>
            <a:fillRect/>
          </a:stretch>
        </p:blipFill>
        <p:spPr>
          <a:xfrm>
            <a:off x="5637212" y="4181091"/>
            <a:ext cx="914400" cy="914400"/>
          </a:xfrm>
          <a:prstGeom prst="rect">
            <a:avLst/>
          </a:prstGeom>
        </p:spPr>
      </p:pic>
    </p:spTree>
    <p:extLst>
      <p:ext uri="{BB962C8B-B14F-4D97-AF65-F5344CB8AC3E}">
        <p14:creationId xmlns:p14="http://schemas.microsoft.com/office/powerpoint/2010/main" val="4126084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53878" cy="3552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263B06E-221E-BA45-8F95-2C46859516A1}"/>
              </a:ext>
            </a:extLst>
          </p:cNvPr>
          <p:cNvGrpSpPr/>
          <p:nvPr/>
        </p:nvGrpSpPr>
        <p:grpSpPr>
          <a:xfrm>
            <a:off x="964606" y="1710809"/>
            <a:ext cx="10259611" cy="4661197"/>
            <a:chOff x="964606" y="1710809"/>
            <a:chExt cx="10259611" cy="4661197"/>
          </a:xfrm>
        </p:grpSpPr>
        <p:pic>
          <p:nvPicPr>
            <p:cNvPr id="10" name="Picture 9">
              <a:extLst>
                <a:ext uri="{FF2B5EF4-FFF2-40B4-BE49-F238E27FC236}">
                  <a16:creationId xmlns:a16="http://schemas.microsoft.com/office/drawing/2014/main" id="{12BB2C1F-08F7-D24C-9776-9484A207CA77}"/>
                </a:ext>
              </a:extLst>
            </p:cNvPr>
            <p:cNvPicPr>
              <a:picLocks noChangeAspect="1"/>
            </p:cNvPicPr>
            <p:nvPr/>
          </p:nvPicPr>
          <p:blipFill>
            <a:blip r:embed="rId3"/>
            <a:srcRect/>
            <a:stretch/>
          </p:blipFill>
          <p:spPr>
            <a:xfrm>
              <a:off x="964606" y="1710809"/>
              <a:ext cx="10259611" cy="4661197"/>
            </a:xfrm>
            <a:prstGeom prst="rect">
              <a:avLst/>
            </a:prstGeom>
          </p:spPr>
        </p:pic>
        <p:sp>
          <p:nvSpPr>
            <p:cNvPr id="32" name="Freeform 31">
              <a:extLst>
                <a:ext uri="{FF2B5EF4-FFF2-40B4-BE49-F238E27FC236}">
                  <a16:creationId xmlns:a16="http://schemas.microsoft.com/office/drawing/2014/main" id="{23809807-8CAB-E445-9C98-FDEB48C155D1}"/>
                </a:ext>
              </a:extLst>
            </p:cNvPr>
            <p:cNvSpPr/>
            <p:nvPr/>
          </p:nvSpPr>
          <p:spPr>
            <a:xfrm>
              <a:off x="1565313" y="2407149"/>
              <a:ext cx="1136804" cy="2460375"/>
            </a:xfrm>
            <a:custGeom>
              <a:avLst/>
              <a:gdLst>
                <a:gd name="connsiteX0" fmla="*/ 582207 w 1462888"/>
                <a:gd name="connsiteY0" fmla="*/ 1680444 h 3166115"/>
                <a:gd name="connsiteX1" fmla="*/ 584201 w 1462888"/>
                <a:gd name="connsiteY1" fmla="*/ 1725647 h 3166115"/>
                <a:gd name="connsiteX2" fmla="*/ 616102 w 1462888"/>
                <a:gd name="connsiteY2" fmla="*/ 1984328 h 3166115"/>
                <a:gd name="connsiteX3" fmla="*/ 587619 w 1462888"/>
                <a:gd name="connsiteY3" fmla="*/ 2074924 h 3166115"/>
                <a:gd name="connsiteX4" fmla="*/ 202155 w 1462888"/>
                <a:gd name="connsiteY4" fmla="*/ 2475387 h 3166115"/>
                <a:gd name="connsiteX5" fmla="*/ 202345 w 1462888"/>
                <a:gd name="connsiteY5" fmla="*/ 2475387 h 3166115"/>
                <a:gd name="connsiteX6" fmla="*/ 186110 w 1462888"/>
                <a:gd name="connsiteY6" fmla="*/ 2481379 h 3166115"/>
                <a:gd name="connsiteX7" fmla="*/ 168166 w 1462888"/>
                <a:gd name="connsiteY7" fmla="*/ 2459623 h 3166115"/>
                <a:gd name="connsiteX8" fmla="*/ 254563 w 1462888"/>
                <a:gd name="connsiteY8" fmla="*/ 1967045 h 3166115"/>
                <a:gd name="connsiteX9" fmla="*/ 41039 w 1462888"/>
                <a:gd name="connsiteY9" fmla="*/ 973817 h 3166115"/>
                <a:gd name="connsiteX10" fmla="*/ 126487 w 1462888"/>
                <a:gd name="connsiteY10" fmla="*/ 1016741 h 3166115"/>
                <a:gd name="connsiteX11" fmla="*/ 176236 w 1462888"/>
                <a:gd name="connsiteY11" fmla="*/ 1044280 h 3166115"/>
                <a:gd name="connsiteX12" fmla="*/ 182503 w 1462888"/>
                <a:gd name="connsiteY12" fmla="*/ 1047889 h 3166115"/>
                <a:gd name="connsiteX13" fmla="*/ 203390 w 1462888"/>
                <a:gd name="connsiteY13" fmla="*/ 1059949 h 3166115"/>
                <a:gd name="connsiteX14" fmla="*/ 212884 w 1462888"/>
                <a:gd name="connsiteY14" fmla="*/ 1065552 h 3166115"/>
                <a:gd name="connsiteX15" fmla="*/ 232537 w 1462888"/>
                <a:gd name="connsiteY15" fmla="*/ 1077138 h 3166115"/>
                <a:gd name="connsiteX16" fmla="*/ 244215 w 1462888"/>
                <a:gd name="connsiteY16" fmla="*/ 1084260 h 3166115"/>
                <a:gd name="connsiteX17" fmla="*/ 263773 w 1462888"/>
                <a:gd name="connsiteY17" fmla="*/ 1096036 h 3166115"/>
                <a:gd name="connsiteX18" fmla="*/ 276970 w 1462888"/>
                <a:gd name="connsiteY18" fmla="*/ 1104202 h 3166115"/>
                <a:gd name="connsiteX19" fmla="*/ 297572 w 1462888"/>
                <a:gd name="connsiteY19" fmla="*/ 1117117 h 3166115"/>
                <a:gd name="connsiteX20" fmla="*/ 311149 w 1462888"/>
                <a:gd name="connsiteY20" fmla="*/ 1125664 h 3166115"/>
                <a:gd name="connsiteX21" fmla="*/ 334599 w 1462888"/>
                <a:gd name="connsiteY21" fmla="*/ 1140669 h 3166115"/>
                <a:gd name="connsiteX22" fmla="*/ 347511 w 1462888"/>
                <a:gd name="connsiteY22" fmla="*/ 1148930 h 3166115"/>
                <a:gd name="connsiteX23" fmla="*/ 385488 w 1462888"/>
                <a:gd name="connsiteY23" fmla="*/ 1173811 h 3166115"/>
                <a:gd name="connsiteX24" fmla="*/ 565213 w 1462888"/>
                <a:gd name="connsiteY24" fmla="*/ 1376464 h 3166115"/>
                <a:gd name="connsiteX25" fmla="*/ 572903 w 1462888"/>
                <a:gd name="connsiteY25" fmla="*/ 1582821 h 3166115"/>
                <a:gd name="connsiteX26" fmla="*/ 487455 w 1462888"/>
                <a:gd name="connsiteY26" fmla="*/ 1657652 h 3166115"/>
                <a:gd name="connsiteX27" fmla="*/ 475284 w 1462888"/>
                <a:gd name="connsiteY27" fmla="*/ 1661090 h 3166115"/>
                <a:gd name="connsiteX28" fmla="*/ 462866 w 1462888"/>
                <a:gd name="connsiteY28" fmla="*/ 1643883 h 3166115"/>
                <a:gd name="connsiteX29" fmla="*/ 477487 w 1462888"/>
                <a:gd name="connsiteY29" fmla="*/ 1559365 h 3166115"/>
                <a:gd name="connsiteX30" fmla="*/ 474458 w 1462888"/>
                <a:gd name="connsiteY30" fmla="*/ 1549014 h 3166115"/>
                <a:gd name="connsiteX31" fmla="*/ 453561 w 1462888"/>
                <a:gd name="connsiteY31" fmla="*/ 1546260 h 3166115"/>
                <a:gd name="connsiteX32" fmla="*/ 135696 w 1462888"/>
                <a:gd name="connsiteY32" fmla="*/ 1748913 h 3166115"/>
                <a:gd name="connsiteX33" fmla="*/ 120031 w 1462888"/>
                <a:gd name="connsiteY33" fmla="*/ 1778921 h 3166115"/>
                <a:gd name="connsiteX34" fmla="*/ 146615 w 1462888"/>
                <a:gd name="connsiteY34" fmla="*/ 1944064 h 3166115"/>
                <a:gd name="connsiteX35" fmla="*/ 139589 w 1462888"/>
                <a:gd name="connsiteY35" fmla="*/ 1964576 h 3166115"/>
                <a:gd name="connsiteX36" fmla="*/ 41039 w 1462888"/>
                <a:gd name="connsiteY36" fmla="*/ 2055646 h 3166115"/>
                <a:gd name="connsiteX37" fmla="*/ 0 w 1462888"/>
                <a:gd name="connsiteY37" fmla="*/ 824573 h 3166115"/>
                <a:gd name="connsiteX38" fmla="*/ 128006 w 1462888"/>
                <a:gd name="connsiteY38" fmla="*/ 825293 h 3166115"/>
                <a:gd name="connsiteX39" fmla="*/ 130380 w 1462888"/>
                <a:gd name="connsiteY39" fmla="*/ 825485 h 3166115"/>
                <a:gd name="connsiteX40" fmla="*/ 142627 w 1462888"/>
                <a:gd name="connsiteY40" fmla="*/ 842482 h 3166115"/>
                <a:gd name="connsiteX41" fmla="*/ 128196 w 1462888"/>
                <a:gd name="connsiteY41" fmla="*/ 933362 h 3166115"/>
                <a:gd name="connsiteX42" fmla="*/ 14835 w 1462888"/>
                <a:gd name="connsiteY42" fmla="*/ 878948 h 3166115"/>
                <a:gd name="connsiteX43" fmla="*/ 879 w 1462888"/>
                <a:gd name="connsiteY43" fmla="*/ 873725 h 3166115"/>
                <a:gd name="connsiteX44" fmla="*/ 0 w 1462888"/>
                <a:gd name="connsiteY44" fmla="*/ 874054 h 3166115"/>
                <a:gd name="connsiteX45" fmla="*/ 1106856 w 1462888"/>
                <a:gd name="connsiteY45" fmla="*/ 742105 h 3166115"/>
                <a:gd name="connsiteX46" fmla="*/ 1462887 w 1462888"/>
                <a:gd name="connsiteY46" fmla="*/ 1699911 h 3166115"/>
                <a:gd name="connsiteX47" fmla="*/ 146289 w 1462888"/>
                <a:gd name="connsiteY47" fmla="*/ 3158751 h 3166115"/>
                <a:gd name="connsiteX48" fmla="*/ 0 w 1462888"/>
                <a:gd name="connsiteY48" fmla="*/ 3166115 h 3166115"/>
                <a:gd name="connsiteX49" fmla="*/ 0 w 1462888"/>
                <a:gd name="connsiteY49" fmla="*/ 2658858 h 3166115"/>
                <a:gd name="connsiteX50" fmla="*/ 485462 w 1462888"/>
                <a:gd name="connsiteY50" fmla="*/ 2658858 h 3166115"/>
                <a:gd name="connsiteX51" fmla="*/ 684839 w 1462888"/>
                <a:gd name="connsiteY51" fmla="*/ 2658858 h 3166115"/>
                <a:gd name="connsiteX52" fmla="*/ 899218 w 1462888"/>
                <a:gd name="connsiteY52" fmla="*/ 2444619 h 3166115"/>
                <a:gd name="connsiteX53" fmla="*/ 899218 w 1462888"/>
                <a:gd name="connsiteY53" fmla="*/ 2444524 h 3166115"/>
                <a:gd name="connsiteX54" fmla="*/ 899218 w 1462888"/>
                <a:gd name="connsiteY54" fmla="*/ 985782 h 3166115"/>
                <a:gd name="connsiteX55" fmla="*/ 914598 w 1462888"/>
                <a:gd name="connsiteY55" fmla="*/ 946752 h 3166115"/>
                <a:gd name="connsiteX56" fmla="*/ 1047517 w 1462888"/>
                <a:gd name="connsiteY56" fmla="*/ 805161 h 3166115"/>
                <a:gd name="connsiteX57" fmla="*/ 946784 w 1462888"/>
                <a:gd name="connsiteY57" fmla="*/ 583230 h 3166115"/>
                <a:gd name="connsiteX58" fmla="*/ 1053593 w 1462888"/>
                <a:gd name="connsiteY58" fmla="*/ 683797 h 3166115"/>
                <a:gd name="connsiteX59" fmla="*/ 880135 w 1462888"/>
                <a:gd name="connsiteY59" fmla="*/ 867932 h 3166115"/>
                <a:gd name="connsiteX60" fmla="*/ 777882 w 1462888"/>
                <a:gd name="connsiteY60" fmla="*/ 762617 h 3166115"/>
                <a:gd name="connsiteX61" fmla="*/ 282191 w 1462888"/>
                <a:gd name="connsiteY61" fmla="*/ 260732 h 3166115"/>
                <a:gd name="connsiteX62" fmla="*/ 885072 w 1462888"/>
                <a:gd name="connsiteY62" fmla="*/ 532804 h 3166115"/>
                <a:gd name="connsiteX63" fmla="*/ 869691 w 1462888"/>
                <a:gd name="connsiteY63" fmla="*/ 549233 h 3166115"/>
                <a:gd name="connsiteX64" fmla="*/ 815479 w 1462888"/>
                <a:gd name="connsiteY64" fmla="*/ 606876 h 3166115"/>
                <a:gd name="connsiteX65" fmla="*/ 745792 w 1462888"/>
                <a:gd name="connsiteY65" fmla="*/ 680948 h 3166115"/>
                <a:gd name="connsiteX66" fmla="*/ 730317 w 1462888"/>
                <a:gd name="connsiteY66" fmla="*/ 697377 h 3166115"/>
                <a:gd name="connsiteX67" fmla="*/ 704967 w 1462888"/>
                <a:gd name="connsiteY67" fmla="*/ 724346 h 3166115"/>
                <a:gd name="connsiteX68" fmla="*/ 666990 w 1462888"/>
                <a:gd name="connsiteY68" fmla="*/ 740775 h 3166115"/>
                <a:gd name="connsiteX69" fmla="*/ 347132 w 1462888"/>
                <a:gd name="connsiteY69" fmla="*/ 740775 h 3166115"/>
                <a:gd name="connsiteX70" fmla="*/ 205194 w 1462888"/>
                <a:gd name="connsiteY70" fmla="*/ 740775 h 3166115"/>
                <a:gd name="connsiteX71" fmla="*/ 1639 w 1462888"/>
                <a:gd name="connsiteY71" fmla="*/ 56 h 3166115"/>
                <a:gd name="connsiteX72" fmla="*/ 205763 w 1462888"/>
                <a:gd name="connsiteY72" fmla="*/ 10882 h 3166115"/>
                <a:gd name="connsiteX73" fmla="*/ 207121 w 1462888"/>
                <a:gd name="connsiteY73" fmla="*/ 11074 h 3166115"/>
                <a:gd name="connsiteX74" fmla="*/ 235385 w 1462888"/>
                <a:gd name="connsiteY74" fmla="*/ 50292 h 3166115"/>
                <a:gd name="connsiteX75" fmla="*/ 122974 w 1462888"/>
                <a:gd name="connsiteY75" fmla="*/ 751601 h 3166115"/>
                <a:gd name="connsiteX76" fmla="*/ 0 w 1462888"/>
                <a:gd name="connsiteY76" fmla="*/ 750929 h 3166115"/>
                <a:gd name="connsiteX77" fmla="*/ 0 w 1462888"/>
                <a:gd name="connsiteY77" fmla="*/ 143 h 3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62888" h="3166115">
                  <a:moveTo>
                    <a:pt x="582207" y="1680444"/>
                  </a:moveTo>
                  <a:lnTo>
                    <a:pt x="584201" y="1725647"/>
                  </a:lnTo>
                  <a:lnTo>
                    <a:pt x="616102" y="1984328"/>
                  </a:lnTo>
                  <a:cubicBezTo>
                    <a:pt x="621181" y="2017309"/>
                    <a:pt x="610661" y="2050784"/>
                    <a:pt x="587619" y="2074924"/>
                  </a:cubicBezTo>
                  <a:lnTo>
                    <a:pt x="202155" y="2475387"/>
                  </a:lnTo>
                  <a:lnTo>
                    <a:pt x="202345" y="2475387"/>
                  </a:lnTo>
                  <a:cubicBezTo>
                    <a:pt x="198130" y="2479746"/>
                    <a:pt x="192149" y="2481949"/>
                    <a:pt x="186110" y="2481379"/>
                  </a:cubicBezTo>
                  <a:cubicBezTo>
                    <a:pt x="175154" y="2480325"/>
                    <a:pt x="167113" y="2470591"/>
                    <a:pt x="168166" y="2459623"/>
                  </a:cubicBezTo>
                  <a:lnTo>
                    <a:pt x="254563" y="1967045"/>
                  </a:lnTo>
                  <a:close/>
                  <a:moveTo>
                    <a:pt x="41039" y="973817"/>
                  </a:moveTo>
                  <a:cubicBezTo>
                    <a:pt x="61167" y="983028"/>
                    <a:pt x="89555" y="996893"/>
                    <a:pt x="126487" y="1016741"/>
                  </a:cubicBezTo>
                  <a:cubicBezTo>
                    <a:pt x="141611" y="1024974"/>
                    <a:pt x="158198" y="1034147"/>
                    <a:pt x="176236" y="1044280"/>
                  </a:cubicBezTo>
                  <a:lnTo>
                    <a:pt x="182503" y="1047889"/>
                  </a:lnTo>
                  <a:lnTo>
                    <a:pt x="203390" y="1059949"/>
                  </a:lnTo>
                  <a:lnTo>
                    <a:pt x="212884" y="1065552"/>
                  </a:lnTo>
                  <a:lnTo>
                    <a:pt x="232537" y="1077138"/>
                  </a:lnTo>
                  <a:lnTo>
                    <a:pt x="244215" y="1084260"/>
                  </a:lnTo>
                  <a:lnTo>
                    <a:pt x="263773" y="1096036"/>
                  </a:lnTo>
                  <a:lnTo>
                    <a:pt x="276970" y="1104202"/>
                  </a:lnTo>
                  <a:lnTo>
                    <a:pt x="297572" y="1117117"/>
                  </a:lnTo>
                  <a:lnTo>
                    <a:pt x="311149" y="1125664"/>
                  </a:lnTo>
                  <a:lnTo>
                    <a:pt x="334599" y="1140669"/>
                  </a:lnTo>
                  <a:lnTo>
                    <a:pt x="347511" y="1148930"/>
                  </a:lnTo>
                  <a:cubicBezTo>
                    <a:pt x="359787" y="1156907"/>
                    <a:pt x="372453" y="1165198"/>
                    <a:pt x="385488" y="1173811"/>
                  </a:cubicBezTo>
                  <a:cubicBezTo>
                    <a:pt x="553345" y="1285014"/>
                    <a:pt x="565213" y="1376464"/>
                    <a:pt x="565213" y="1376464"/>
                  </a:cubicBezTo>
                  <a:lnTo>
                    <a:pt x="572903" y="1582821"/>
                  </a:lnTo>
                  <a:lnTo>
                    <a:pt x="487455" y="1657652"/>
                  </a:lnTo>
                  <a:cubicBezTo>
                    <a:pt x="484104" y="1660539"/>
                    <a:pt x="479651" y="1661793"/>
                    <a:pt x="475284" y="1661090"/>
                  </a:cubicBezTo>
                  <a:cubicBezTo>
                    <a:pt x="467100" y="1659770"/>
                    <a:pt x="461546" y="1652059"/>
                    <a:pt x="462866" y="1643883"/>
                  </a:cubicBezTo>
                  <a:lnTo>
                    <a:pt x="477487" y="1559365"/>
                  </a:lnTo>
                  <a:cubicBezTo>
                    <a:pt x="477809" y="1555661"/>
                    <a:pt x="476727" y="1551967"/>
                    <a:pt x="474458" y="1549014"/>
                  </a:cubicBezTo>
                  <a:cubicBezTo>
                    <a:pt x="469445" y="1542480"/>
                    <a:pt x="460093" y="1541246"/>
                    <a:pt x="453561" y="1546260"/>
                  </a:cubicBezTo>
                  <a:cubicBezTo>
                    <a:pt x="352724" y="1621528"/>
                    <a:pt x="246484" y="1689256"/>
                    <a:pt x="135696" y="1748913"/>
                  </a:cubicBezTo>
                  <a:cubicBezTo>
                    <a:pt x="124749" y="1754696"/>
                    <a:pt x="118521" y="1766633"/>
                    <a:pt x="120031" y="1778921"/>
                  </a:cubicBezTo>
                  <a:lnTo>
                    <a:pt x="146615" y="1944064"/>
                  </a:lnTo>
                  <a:cubicBezTo>
                    <a:pt x="147564" y="1951623"/>
                    <a:pt x="144972" y="1959191"/>
                    <a:pt x="139589" y="1964576"/>
                  </a:cubicBezTo>
                  <a:lnTo>
                    <a:pt x="41039" y="2055646"/>
                  </a:lnTo>
                  <a:close/>
                  <a:moveTo>
                    <a:pt x="0" y="824573"/>
                  </a:moveTo>
                  <a:lnTo>
                    <a:pt x="128006" y="825293"/>
                  </a:lnTo>
                  <a:cubicBezTo>
                    <a:pt x="128803" y="825293"/>
                    <a:pt x="129592" y="825357"/>
                    <a:pt x="130380" y="825485"/>
                  </a:cubicBezTo>
                  <a:cubicBezTo>
                    <a:pt x="138459" y="826795"/>
                    <a:pt x="143937" y="834406"/>
                    <a:pt x="142627" y="842482"/>
                  </a:cubicBezTo>
                  <a:lnTo>
                    <a:pt x="128196" y="933362"/>
                  </a:lnTo>
                  <a:cubicBezTo>
                    <a:pt x="91406" y="913217"/>
                    <a:pt x="53562" y="895052"/>
                    <a:pt x="14835" y="878948"/>
                  </a:cubicBezTo>
                  <a:lnTo>
                    <a:pt x="879" y="873725"/>
                  </a:lnTo>
                  <a:lnTo>
                    <a:pt x="0" y="874054"/>
                  </a:lnTo>
                  <a:close/>
                  <a:moveTo>
                    <a:pt x="1106856" y="742105"/>
                  </a:moveTo>
                  <a:cubicBezTo>
                    <a:pt x="1336928" y="1008099"/>
                    <a:pt x="1463343" y="1348184"/>
                    <a:pt x="1462887" y="1699911"/>
                  </a:cubicBezTo>
                  <a:cubicBezTo>
                    <a:pt x="1462763" y="2459282"/>
                    <a:pt x="885683" y="3083765"/>
                    <a:pt x="146289" y="3158751"/>
                  </a:cubicBezTo>
                  <a:lnTo>
                    <a:pt x="0" y="3166115"/>
                  </a:lnTo>
                  <a:lnTo>
                    <a:pt x="0" y="2658858"/>
                  </a:lnTo>
                  <a:lnTo>
                    <a:pt x="485462" y="2658858"/>
                  </a:lnTo>
                  <a:lnTo>
                    <a:pt x="684839" y="2658858"/>
                  </a:lnTo>
                  <a:cubicBezTo>
                    <a:pt x="803184" y="2658914"/>
                    <a:pt x="899161" y="2562991"/>
                    <a:pt x="899218" y="2444619"/>
                  </a:cubicBezTo>
                  <a:cubicBezTo>
                    <a:pt x="899218" y="2444590"/>
                    <a:pt x="899218" y="2444552"/>
                    <a:pt x="899218" y="2444524"/>
                  </a:cubicBezTo>
                  <a:lnTo>
                    <a:pt x="899218" y="985782"/>
                  </a:lnTo>
                  <a:cubicBezTo>
                    <a:pt x="899920" y="971433"/>
                    <a:pt x="905332" y="957720"/>
                    <a:pt x="914598" y="946752"/>
                  </a:cubicBezTo>
                  <a:lnTo>
                    <a:pt x="1047517" y="805161"/>
                  </a:lnTo>
                  <a:close/>
                  <a:moveTo>
                    <a:pt x="946784" y="583230"/>
                  </a:moveTo>
                  <a:cubicBezTo>
                    <a:pt x="984048" y="614945"/>
                    <a:pt x="1019690" y="648509"/>
                    <a:pt x="1053593" y="683797"/>
                  </a:cubicBezTo>
                  <a:lnTo>
                    <a:pt x="880135" y="867932"/>
                  </a:lnTo>
                  <a:cubicBezTo>
                    <a:pt x="859456" y="821914"/>
                    <a:pt x="823264" y="784635"/>
                    <a:pt x="777882" y="762617"/>
                  </a:cubicBezTo>
                  <a:close/>
                  <a:moveTo>
                    <a:pt x="282191" y="260732"/>
                  </a:moveTo>
                  <a:cubicBezTo>
                    <a:pt x="501317" y="304074"/>
                    <a:pt x="707578" y="397156"/>
                    <a:pt x="885072" y="532804"/>
                  </a:cubicBezTo>
                  <a:lnTo>
                    <a:pt x="869691" y="549233"/>
                  </a:lnTo>
                  <a:lnTo>
                    <a:pt x="815479" y="606876"/>
                  </a:lnTo>
                  <a:lnTo>
                    <a:pt x="745792" y="680948"/>
                  </a:lnTo>
                  <a:lnTo>
                    <a:pt x="730317" y="697377"/>
                  </a:lnTo>
                  <a:lnTo>
                    <a:pt x="704967" y="724346"/>
                  </a:lnTo>
                  <a:cubicBezTo>
                    <a:pt x="694647" y="734139"/>
                    <a:pt x="681194" y="739960"/>
                    <a:pt x="666990" y="740775"/>
                  </a:cubicBezTo>
                  <a:lnTo>
                    <a:pt x="347132" y="740775"/>
                  </a:lnTo>
                  <a:lnTo>
                    <a:pt x="205194" y="740775"/>
                  </a:lnTo>
                  <a:close/>
                  <a:moveTo>
                    <a:pt x="1639" y="56"/>
                  </a:moveTo>
                  <a:cubicBezTo>
                    <a:pt x="69835" y="-498"/>
                    <a:pt x="138003" y="3117"/>
                    <a:pt x="205763" y="10882"/>
                  </a:cubicBezTo>
                  <a:cubicBezTo>
                    <a:pt x="206219" y="10937"/>
                    <a:pt x="206665" y="11001"/>
                    <a:pt x="207121" y="11074"/>
                  </a:cubicBezTo>
                  <a:cubicBezTo>
                    <a:pt x="225748" y="14096"/>
                    <a:pt x="238404" y="31655"/>
                    <a:pt x="235385" y="50292"/>
                  </a:cubicBezTo>
                  <a:lnTo>
                    <a:pt x="122974" y="751601"/>
                  </a:lnTo>
                  <a:lnTo>
                    <a:pt x="0" y="750929"/>
                  </a:lnTo>
                  <a:lnTo>
                    <a:pt x="0" y="143"/>
                  </a:lnTo>
                  <a:close/>
                </a:path>
              </a:pathLst>
            </a:custGeom>
            <a:solidFill>
              <a:schemeClr val="bg2"/>
            </a:solidFill>
            <a:ln w="94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a:xfrm>
            <a:off x="1" y="350399"/>
            <a:ext cx="12188824" cy="837515"/>
          </a:xfrm>
        </p:spPr>
        <p:txBody>
          <a:bodyPr/>
          <a:lstStyle/>
          <a:p>
            <a:r>
              <a:rPr lang="en-US" dirty="0"/>
              <a:t>Standards of a Successful Investigation</a:t>
            </a:r>
          </a:p>
        </p:txBody>
      </p:sp>
      <p:sp>
        <p:nvSpPr>
          <p:cNvPr id="22" name="Content Placeholder 2">
            <a:extLst>
              <a:ext uri="{FF2B5EF4-FFF2-40B4-BE49-F238E27FC236}">
                <a16:creationId xmlns:a16="http://schemas.microsoft.com/office/drawing/2014/main" id="{8B836A51-AAAE-3B4C-80A0-5F35A7ADB4F3}"/>
              </a:ext>
            </a:extLst>
          </p:cNvPr>
          <p:cNvSpPr>
            <a:spLocks noGrp="1"/>
          </p:cNvSpPr>
          <p:nvPr>
            <p:ph idx="10"/>
          </p:nvPr>
        </p:nvSpPr>
        <p:spPr>
          <a:xfrm>
            <a:off x="1876926" y="2692396"/>
            <a:ext cx="8431731" cy="2081735"/>
          </a:xfrm>
        </p:spPr>
        <p:txBody>
          <a:bodyPr lIns="64008" rIns="64008"/>
          <a:lstStyle/>
          <a:p>
            <a:r>
              <a:rPr lang="en-US" sz="2600" dirty="0">
                <a:solidFill>
                  <a:schemeClr val="accent1"/>
                </a:solidFill>
              </a:rPr>
              <a:t>"Success should be based on the quality of the analysis, the completeness of the investigation, and if we were able to accomplish the objective, based on the technical and time constraints that were in play" </a:t>
            </a:r>
          </a:p>
        </p:txBody>
      </p:sp>
      <p:sp>
        <p:nvSpPr>
          <p:cNvPr id="26" name="object 520">
            <a:extLst>
              <a:ext uri="{FF2B5EF4-FFF2-40B4-BE49-F238E27FC236}">
                <a16:creationId xmlns:a16="http://schemas.microsoft.com/office/drawing/2014/main" id="{9C6E9C68-47CE-2B46-BEE1-88285473651F}"/>
              </a:ext>
            </a:extLst>
          </p:cNvPr>
          <p:cNvSpPr txBox="1"/>
          <p:nvPr/>
        </p:nvSpPr>
        <p:spPr>
          <a:xfrm>
            <a:off x="2192218" y="4471669"/>
            <a:ext cx="5229307" cy="395855"/>
          </a:xfrm>
          <a:prstGeom prst="rect">
            <a:avLst/>
          </a:prstGeom>
        </p:spPr>
        <p:txBody>
          <a:bodyPr vert="horz" wrap="square" lIns="64008" tIns="64008" rIns="64008" bIns="64008" rtlCol="0" anchor="t" anchorCtr="0">
            <a:noAutofit/>
          </a:bodyPr>
          <a:lstStyle/>
          <a:p>
            <a:pPr defTabSz="607831">
              <a:defRPr/>
            </a:pPr>
            <a:endParaRPr lang="en-US" sz="1600" dirty="0">
              <a:solidFill>
                <a:srgbClr val="FFFFFF"/>
              </a:solidFill>
            </a:endParaRPr>
          </a:p>
        </p:txBody>
      </p:sp>
    </p:spTree>
    <p:extLst>
      <p:ext uri="{BB962C8B-B14F-4D97-AF65-F5344CB8AC3E}">
        <p14:creationId xmlns:p14="http://schemas.microsoft.com/office/powerpoint/2010/main" val="212142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4B6B-2825-604B-B136-3351A6C64A39}"/>
              </a:ext>
            </a:extLst>
          </p:cNvPr>
          <p:cNvSpPr>
            <a:spLocks noGrp="1"/>
          </p:cNvSpPr>
          <p:nvPr>
            <p:ph type="title"/>
          </p:nvPr>
        </p:nvSpPr>
        <p:spPr/>
        <p:txBody>
          <a:bodyPr/>
          <a:lstStyle/>
          <a:p>
            <a:r>
              <a:rPr lang="en-US"/>
              <a:t>MITRE ATT&amp;CK Overview</a:t>
            </a:r>
          </a:p>
        </p:txBody>
      </p:sp>
      <p:sp>
        <p:nvSpPr>
          <p:cNvPr id="7" name="Text Placeholder 2">
            <a:extLst>
              <a:ext uri="{FF2B5EF4-FFF2-40B4-BE49-F238E27FC236}">
                <a16:creationId xmlns:a16="http://schemas.microsoft.com/office/drawing/2014/main" id="{A62BB23A-7A98-0F4B-A85C-FC6C88845F0E}"/>
              </a:ext>
            </a:extLst>
          </p:cNvPr>
          <p:cNvSpPr txBox="1">
            <a:spLocks/>
          </p:cNvSpPr>
          <p:nvPr/>
        </p:nvSpPr>
        <p:spPr bwMode="auto">
          <a:xfrm>
            <a:off x="9078730" y="1621225"/>
            <a:ext cx="3110095" cy="47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2100" b="1" spc="-10" dirty="0">
                <a:solidFill>
                  <a:schemeClr val="accent1"/>
                </a:solidFill>
              </a:rPr>
              <a:t>Useful Links:</a:t>
            </a:r>
          </a:p>
          <a:p>
            <a:endParaRPr lang="en-US" sz="2100" b="1" spc="-10" dirty="0">
              <a:solidFill>
                <a:schemeClr val="accent4"/>
              </a:solidFill>
              <a:latin typeface="+mn-lt"/>
            </a:endParaRPr>
          </a:p>
          <a:p>
            <a:pPr defTabSz="914354">
              <a:spcBef>
                <a:spcPts val="0"/>
              </a:spcBef>
              <a:defRPr/>
            </a:pPr>
            <a:r>
              <a:rPr lang="en-US" sz="2000" dirty="0">
                <a:latin typeface="+mn-lt"/>
              </a:rPr>
              <a:t>MITRE ATT&amp;CK Website</a:t>
            </a:r>
          </a:p>
          <a:p>
            <a:pPr defTabSz="914354">
              <a:spcBef>
                <a:spcPts val="0"/>
              </a:spcBef>
              <a:defRPr/>
            </a:pPr>
            <a:r>
              <a:rPr lang="en-US" sz="1400" dirty="0">
                <a:solidFill>
                  <a:srgbClr val="005073"/>
                </a:solidFill>
                <a:latin typeface="+mn-lt"/>
                <a:hlinkClick r:id="rId3"/>
              </a:rPr>
              <a:t>https://attack.mitre.org/</a:t>
            </a:r>
            <a:r>
              <a:rPr lang="en-US" sz="1400" dirty="0">
                <a:solidFill>
                  <a:srgbClr val="005073"/>
                </a:solidFill>
                <a:latin typeface="+mn-lt"/>
              </a:rPr>
              <a:t> </a:t>
            </a:r>
          </a:p>
          <a:p>
            <a:pPr defTabSz="914354">
              <a:spcBef>
                <a:spcPts val="0"/>
              </a:spcBef>
              <a:defRPr/>
            </a:pPr>
            <a:endParaRPr lang="en-US" sz="2000" b="1" dirty="0">
              <a:solidFill>
                <a:srgbClr val="005073"/>
              </a:solidFill>
              <a:latin typeface="+mn-lt"/>
            </a:endParaRPr>
          </a:p>
          <a:p>
            <a:pPr defTabSz="914354">
              <a:spcBef>
                <a:spcPts val="0"/>
              </a:spcBef>
              <a:defRPr/>
            </a:pPr>
            <a:r>
              <a:rPr lang="en-US" sz="2000" dirty="0">
                <a:latin typeface="+mn-lt"/>
              </a:rPr>
              <a:t>ATT&amp;CK Navigator</a:t>
            </a:r>
          </a:p>
          <a:p>
            <a:pPr defTabSz="914354">
              <a:spcBef>
                <a:spcPts val="0"/>
              </a:spcBef>
              <a:defRPr/>
            </a:pPr>
            <a:r>
              <a:rPr lang="en-US" sz="1400" dirty="0">
                <a:solidFill>
                  <a:srgbClr val="005073"/>
                </a:solidFill>
                <a:latin typeface="+mn-lt"/>
                <a:hlinkClick r:id="rId4"/>
              </a:rPr>
              <a:t>https://mitre-attack.github.io/attack-navigator/enterprise/</a:t>
            </a:r>
            <a:r>
              <a:rPr lang="en-US" sz="1400" dirty="0">
                <a:solidFill>
                  <a:srgbClr val="005073"/>
                </a:solidFill>
                <a:latin typeface="+mn-lt"/>
              </a:rPr>
              <a:t> </a:t>
            </a:r>
          </a:p>
          <a:p>
            <a:pPr defTabSz="914354">
              <a:spcBef>
                <a:spcPts val="0"/>
              </a:spcBef>
              <a:defRPr/>
            </a:pPr>
            <a:endParaRPr lang="en-US" sz="1400" dirty="0">
              <a:solidFill>
                <a:srgbClr val="005073"/>
              </a:solidFill>
              <a:latin typeface="+mn-lt"/>
            </a:endParaRPr>
          </a:p>
          <a:p>
            <a:pPr defTabSz="914354">
              <a:spcBef>
                <a:spcPts val="0"/>
              </a:spcBef>
              <a:defRPr/>
            </a:pPr>
            <a:r>
              <a:rPr lang="en-US" sz="2000" dirty="0">
                <a:latin typeface="+mn-lt"/>
              </a:rPr>
              <a:t>D3FEND</a:t>
            </a:r>
          </a:p>
          <a:p>
            <a:pPr defTabSz="914354">
              <a:spcBef>
                <a:spcPts val="0"/>
              </a:spcBef>
              <a:defRPr/>
            </a:pPr>
            <a:r>
              <a:rPr lang="en-US" sz="1400" dirty="0">
                <a:solidFill>
                  <a:schemeClr val="tx2"/>
                </a:solidFill>
                <a:latin typeface="+mn-lt"/>
                <a:hlinkClick r:id="rId5">
                  <a:extLst>
                    <a:ext uri="{A12FA001-AC4F-418D-AE19-62706E023703}">
                      <ahyp:hlinkClr xmlns:ahyp="http://schemas.microsoft.com/office/drawing/2018/hyperlinkcolor" val="tx"/>
                    </a:ext>
                  </a:extLst>
                </a:hlinkClick>
              </a:rPr>
              <a:t>https://d3fend.mitre.org/</a:t>
            </a:r>
            <a:r>
              <a:rPr lang="en-US" sz="1400" dirty="0">
                <a:solidFill>
                  <a:schemeClr val="tx2"/>
                </a:solidFill>
                <a:latin typeface="+mn-lt"/>
              </a:rPr>
              <a:t> </a:t>
            </a:r>
          </a:p>
          <a:p>
            <a:pPr>
              <a:spcBef>
                <a:spcPts val="1200"/>
              </a:spcBef>
            </a:pPr>
            <a:endParaRPr lang="en-US" sz="1600" spc="-10" dirty="0"/>
          </a:p>
          <a:p>
            <a:pPr marL="285750" indent="-285750">
              <a:spcBef>
                <a:spcPts val="1200"/>
              </a:spcBef>
              <a:buFont typeface="Arial" panose="020B0604020202020204" pitchFamily="34" charset="0"/>
              <a:buChar char="•"/>
            </a:pPr>
            <a:endParaRPr lang="en-US" sz="1600" spc="-10" dirty="0"/>
          </a:p>
        </p:txBody>
      </p:sp>
      <p:sp>
        <p:nvSpPr>
          <p:cNvPr id="17" name="TextBox 16">
            <a:extLst>
              <a:ext uri="{FF2B5EF4-FFF2-40B4-BE49-F238E27FC236}">
                <a16:creationId xmlns:a16="http://schemas.microsoft.com/office/drawing/2014/main" id="{9E5A78C5-7C52-BB45-ADCF-E7518D1F7FDF}"/>
              </a:ext>
            </a:extLst>
          </p:cNvPr>
          <p:cNvSpPr txBox="1"/>
          <p:nvPr/>
        </p:nvSpPr>
        <p:spPr>
          <a:xfrm>
            <a:off x="438200" y="1426562"/>
            <a:ext cx="8330712" cy="5170646"/>
          </a:xfrm>
          <a:prstGeom prst="rect">
            <a:avLst/>
          </a:prstGeom>
          <a:noFill/>
        </p:spPr>
        <p:txBody>
          <a:bodyPr wrap="square" lIns="0" tIns="0" rIns="0" bIns="0" rtlCol="0" anchor="t" anchorCtr="0">
            <a:spAutoFit/>
          </a:bodyPr>
          <a:lstStyle/>
          <a:p>
            <a:pPr marL="342900" indent="-342900">
              <a:buFont typeface="Arial" panose="020B0604020202020204" pitchFamily="34" charset="0"/>
              <a:buChar char="•"/>
            </a:pPr>
            <a:r>
              <a:rPr lang="en-US" dirty="0"/>
              <a:t>Widely used industry framework</a:t>
            </a:r>
          </a:p>
          <a:p>
            <a:pPr marL="342900" indent="-342900">
              <a:buFont typeface="Arial" panose="020B0604020202020204" pitchFamily="34" charset="0"/>
              <a:buChar char="•"/>
            </a:pPr>
            <a:r>
              <a:rPr lang="en-US" dirty="0"/>
              <a:t>Free and open to everyone</a:t>
            </a:r>
          </a:p>
          <a:p>
            <a:pPr marL="342900" indent="-342900">
              <a:buFont typeface="Arial" panose="020B0604020202020204" pitchFamily="34" charset="0"/>
              <a:buChar char="•"/>
            </a:pPr>
            <a:r>
              <a:rPr lang="en-US" dirty="0"/>
              <a:t>Collection of adversary tactics, techniques and procedures (TTPs)</a:t>
            </a:r>
          </a:p>
          <a:p>
            <a:pPr marL="950913" lvl="1" indent="-342900">
              <a:buFont typeface="Wingdings" pitchFamily="2" charset="2"/>
              <a:buChar char="§"/>
            </a:pPr>
            <a:r>
              <a:rPr lang="en-US" u="sng" dirty="0"/>
              <a:t>Tactics</a:t>
            </a:r>
            <a:r>
              <a:rPr lang="en-US" dirty="0"/>
              <a:t>: the adversary’s technical goals</a:t>
            </a:r>
          </a:p>
          <a:p>
            <a:pPr marL="950913" lvl="1" indent="-342900">
              <a:buFont typeface="Wingdings" pitchFamily="2" charset="2"/>
              <a:buChar char="§"/>
            </a:pPr>
            <a:r>
              <a:rPr lang="en-US" u="sng" dirty="0"/>
              <a:t>Techniques</a:t>
            </a:r>
            <a:r>
              <a:rPr lang="en-US" dirty="0"/>
              <a:t>: How the adversary achieves their goals</a:t>
            </a:r>
          </a:p>
          <a:p>
            <a:pPr marL="950913" lvl="1" indent="-342900">
              <a:buFont typeface="Wingdings" pitchFamily="2" charset="2"/>
              <a:buChar char="§"/>
            </a:pPr>
            <a:r>
              <a:rPr lang="en-US" u="sng" dirty="0"/>
              <a:t>Procedures</a:t>
            </a:r>
            <a:r>
              <a:rPr lang="en-US" dirty="0"/>
              <a:t>: Implementation of techniques</a:t>
            </a:r>
          </a:p>
          <a:p>
            <a:endParaRPr lang="en-US" dirty="0"/>
          </a:p>
          <a:p>
            <a:pPr marL="342900" indent="-342900">
              <a:buFont typeface="Arial" panose="020B0604020202020204" pitchFamily="34" charset="0"/>
              <a:buChar char="•"/>
            </a:pPr>
            <a:r>
              <a:rPr lang="en-US" dirty="0"/>
              <a:t>Used for: </a:t>
            </a:r>
          </a:p>
          <a:p>
            <a:pPr marL="800100" lvl="1" indent="-342900">
              <a:buFont typeface="Arial" panose="020B0604020202020204" pitchFamily="34" charset="0"/>
              <a:buChar char="•"/>
            </a:pPr>
            <a:r>
              <a:rPr lang="en-US" dirty="0"/>
              <a:t>Cyber Threat Intelligence</a:t>
            </a:r>
          </a:p>
          <a:p>
            <a:pPr marL="800100" lvl="1" indent="-342900">
              <a:buFont typeface="Arial" panose="020B0604020202020204" pitchFamily="34" charset="0"/>
              <a:buChar char="•"/>
            </a:pPr>
            <a:r>
              <a:rPr lang="en-US" dirty="0"/>
              <a:t>Building a defense platform</a:t>
            </a:r>
          </a:p>
          <a:p>
            <a:pPr marL="800100" lvl="1" indent="-342900">
              <a:buFont typeface="Arial" panose="020B0604020202020204" pitchFamily="34" charset="0"/>
              <a:buChar char="•"/>
            </a:pPr>
            <a:r>
              <a:rPr lang="en-US" dirty="0"/>
              <a:t>Threat Hunting</a:t>
            </a:r>
          </a:p>
          <a:p>
            <a:pPr marL="800100" lvl="1" indent="-342900">
              <a:buFont typeface="Arial" panose="020B0604020202020204" pitchFamily="34" charset="0"/>
              <a:buChar char="•"/>
            </a:pPr>
            <a:r>
              <a:rPr lang="en-US" dirty="0"/>
              <a:t>Adversary Emulation, Red Teaming and Threat Modeling</a:t>
            </a:r>
          </a:p>
          <a:p>
            <a:pPr marL="57150" indent="0" algn="ctr">
              <a:buNone/>
            </a:pPr>
            <a:endParaRPr lang="en-US" dirty="0"/>
          </a:p>
        </p:txBody>
      </p:sp>
    </p:spTree>
    <p:extLst>
      <p:ext uri="{BB962C8B-B14F-4D97-AF65-F5344CB8AC3E}">
        <p14:creationId xmlns:p14="http://schemas.microsoft.com/office/powerpoint/2010/main" val="50653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Incident Response Cycle</a:t>
            </a:r>
          </a:p>
        </p:txBody>
      </p:sp>
      <p:pic>
        <p:nvPicPr>
          <p:cNvPr id="5" name="Picture 4" descr="A picture containing shirt&#10;&#10;Description automatically generated">
            <a:extLst>
              <a:ext uri="{FF2B5EF4-FFF2-40B4-BE49-F238E27FC236}">
                <a16:creationId xmlns:a16="http://schemas.microsoft.com/office/drawing/2014/main" id="{B8722245-1125-1A4C-BDF7-A6D118ADDC8F}"/>
              </a:ext>
            </a:extLst>
          </p:cNvPr>
          <p:cNvPicPr>
            <a:picLocks noChangeAspect="1"/>
          </p:cNvPicPr>
          <p:nvPr/>
        </p:nvPicPr>
        <p:blipFill rotWithShape="1">
          <a:blip r:embed="rId3"/>
          <a:srcRect t="18306" b="23466"/>
          <a:stretch/>
        </p:blipFill>
        <p:spPr>
          <a:xfrm>
            <a:off x="-298383" y="1494489"/>
            <a:ext cx="13225112" cy="4281512"/>
          </a:xfrm>
          <a:prstGeom prst="rect">
            <a:avLst/>
          </a:prstGeom>
        </p:spPr>
      </p:pic>
    </p:spTree>
    <p:extLst>
      <p:ext uri="{BB962C8B-B14F-4D97-AF65-F5344CB8AC3E}">
        <p14:creationId xmlns:p14="http://schemas.microsoft.com/office/powerpoint/2010/main" val="135274904"/>
      </p:ext>
    </p:extLst>
  </p:cSld>
  <p:clrMapOvr>
    <a:masterClrMapping/>
  </p:clrMapOvr>
</p:sld>
</file>

<file path=ppt/theme/theme1.xml><?xml version="1.0" encoding="utf-8"?>
<a:theme xmlns:a="http://schemas.openxmlformats.org/drawingml/2006/main" name="Default Theme">
  <a:themeElements>
    <a:clrScheme name="Talos Theme 2020">
      <a:dk1>
        <a:srgbClr val="000000"/>
      </a:dk1>
      <a:lt1>
        <a:srgbClr val="FFFFFF"/>
      </a:lt1>
      <a:dk2>
        <a:srgbClr val="363638"/>
      </a:dk2>
      <a:lt2>
        <a:srgbClr val="EC6E09"/>
      </a:lt2>
      <a:accent1>
        <a:srgbClr val="F19615"/>
      </a:accent1>
      <a:accent2>
        <a:srgbClr val="0077D4"/>
      </a:accent2>
      <a:accent3>
        <a:srgbClr val="056EB6"/>
      </a:accent3>
      <a:accent4>
        <a:srgbClr val="FCB63E"/>
      </a:accent4>
      <a:accent5>
        <a:srgbClr val="457380"/>
      </a:accent5>
      <a:accent6>
        <a:srgbClr val="363638"/>
      </a:accent6>
      <a:hlink>
        <a:srgbClr val="EA7024"/>
      </a:hlink>
      <a:folHlink>
        <a:srgbClr val="007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2" id="{83750AD0-F941-4A7E-83A4-6A0AEA04CECB}" vid="{0B7A8BD0-2481-4E87-AC8F-8BAD2659500D}"/>
    </a:ext>
  </a:extLst>
</a:theme>
</file>

<file path=ppt/theme/theme2.xml><?xml version="1.0" encoding="utf-8"?>
<a:theme xmlns:a="http://schemas.openxmlformats.org/drawingml/2006/main" name="1_Default Theme">
  <a:themeElements>
    <a:clrScheme name="Talos Theme 2021 1">
      <a:dk1>
        <a:srgbClr val="1C1C1C"/>
      </a:dk1>
      <a:lt1>
        <a:srgbClr val="FFFFFF"/>
      </a:lt1>
      <a:dk2>
        <a:srgbClr val="363638"/>
      </a:dk2>
      <a:lt2>
        <a:srgbClr val="EC6E09"/>
      </a:lt2>
      <a:accent1>
        <a:srgbClr val="F19615"/>
      </a:accent1>
      <a:accent2>
        <a:srgbClr val="006DB6"/>
      </a:accent2>
      <a:accent3>
        <a:srgbClr val="8357A3"/>
      </a:accent3>
      <a:accent4>
        <a:srgbClr val="FCB63E"/>
      </a:accent4>
      <a:accent5>
        <a:srgbClr val="457380"/>
      </a:accent5>
      <a:accent6>
        <a:srgbClr val="515154"/>
      </a:accent6>
      <a:hlink>
        <a:srgbClr val="EA7024"/>
      </a:hlink>
      <a:folHlink>
        <a:srgbClr val="006DB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1" id="{14EEAE7C-0860-9544-A1F4-B5BA39113CBB}" vid="{BB5F1AF8-42E0-774C-BABB-2788399AF2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124ED899249E4CA66211AA9BCD3737" ma:contentTypeVersion="11" ma:contentTypeDescription="Create a new document." ma:contentTypeScope="" ma:versionID="da0bdf2c2d880bee4622d3404c8aa6e1">
  <xsd:schema xmlns:xsd="http://www.w3.org/2001/XMLSchema" xmlns:xs="http://www.w3.org/2001/XMLSchema" xmlns:p="http://schemas.microsoft.com/office/2006/metadata/properties" xmlns:ns2="58fdbea3-dfee-489e-adf0-d4d39bfe3b97" xmlns:ns3="21369125-3e06-40a6-a3c1-c2bc76a5f9a2" targetNamespace="http://schemas.microsoft.com/office/2006/metadata/properties" ma:root="true" ma:fieldsID="f51c3033ce6eae209ba68cd247395398" ns2:_="" ns3:_="">
    <xsd:import namespace="58fdbea3-dfee-489e-adf0-d4d39bfe3b97"/>
    <xsd:import namespace="21369125-3e06-40a6-a3c1-c2bc76a5f9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bea3-dfee-489e-adf0-d4d39bfe3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369125-3e06-40a6-a3c1-c2bc76a5f9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A8EC69-9033-4A0F-9E87-4C81FD0E0661}">
  <ds:schemaRefs>
    <ds:schemaRef ds:uri="21369125-3e06-40a6-a3c1-c2bc76a5f9a2"/>
    <ds:schemaRef ds:uri="58fdbea3-dfee-489e-adf0-d4d39bfe3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962F41-76E7-4E13-B775-26A29F124A93}">
  <ds:schemaRefs>
    <ds:schemaRef ds:uri="http://schemas.microsoft.com/sharepoint/v3/contenttype/forms"/>
  </ds:schemaRefs>
</ds:datastoreItem>
</file>

<file path=customXml/itemProps3.xml><?xml version="1.0" encoding="utf-8"?>
<ds:datastoreItem xmlns:ds="http://schemas.openxmlformats.org/officeDocument/2006/customXml" ds:itemID="{24354942-4D19-4A63-8DE5-77BB5D196DAC}">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21369125-3e06-40a6-a3c1-c2bc76a5f9a2"/>
    <ds:schemaRef ds:uri="58fdbea3-dfee-489e-adf0-d4d39bfe3b97"/>
  </ds:schemaRefs>
</ds:datastoreItem>
</file>

<file path=docProps/app.xml><?xml version="1.0" encoding="utf-8"?>
<Properties xmlns="http://schemas.openxmlformats.org/officeDocument/2006/extended-properties" xmlns:vt="http://schemas.openxmlformats.org/officeDocument/2006/docPropsVTypes">
  <Template>Default Theme</Template>
  <TotalTime>1919</TotalTime>
  <Words>1827</Words>
  <Application>Microsoft Macintosh PowerPoint</Application>
  <PresentationFormat>Custom</PresentationFormat>
  <Paragraphs>319</Paragraphs>
  <Slides>25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Arial</vt:lpstr>
      <vt:lpstr>Calibri</vt:lpstr>
      <vt:lpstr>Calibri Light</vt:lpstr>
      <vt:lpstr>Courier New</vt:lpstr>
      <vt:lpstr>Segoe UI</vt:lpstr>
      <vt:lpstr>Wingdings</vt:lpstr>
      <vt:lpstr>Default Theme</vt:lpstr>
      <vt:lpstr>1_Default Theme</vt:lpstr>
      <vt:lpstr>PowerPoint Presentation</vt:lpstr>
      <vt:lpstr>PowerPoint Presentation</vt:lpstr>
      <vt:lpstr>Who has had investigation training?</vt:lpstr>
      <vt:lpstr>Background</vt:lpstr>
      <vt:lpstr>What is a forensic investigation?</vt:lpstr>
      <vt:lpstr>Investigator Mindset</vt:lpstr>
      <vt:lpstr>Standards of a Successful Investigation</vt:lpstr>
      <vt:lpstr>MITRE ATT&amp;CK Overview</vt:lpstr>
      <vt:lpstr>Incident Response Cycle</vt:lpstr>
      <vt:lpstr>Investigative Process</vt:lpstr>
      <vt:lpstr>Incident Scoping</vt:lpstr>
      <vt:lpstr>Incident Scoping (cont’d)</vt:lpstr>
      <vt:lpstr>Evidence Collection</vt:lpstr>
      <vt:lpstr>Triage vs. Full Disk</vt:lpstr>
      <vt:lpstr>Analysis</vt:lpstr>
      <vt:lpstr>Finding Evil</vt:lpstr>
      <vt:lpstr>Findings</vt:lpstr>
      <vt:lpstr>Correlation</vt:lpstr>
      <vt:lpstr>Normalization &amp; Deconfliction</vt:lpstr>
      <vt:lpstr>Secondary Correlation</vt:lpstr>
      <vt:lpstr>Timeline Analysis</vt:lpstr>
      <vt:lpstr>Intelligence Correlation</vt:lpstr>
      <vt:lpstr>Reporting</vt:lpstr>
      <vt:lpstr>Final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Gerry Johansen (gejohans)</dc:creator>
  <cp:lastModifiedBy>Terryn Valikodath</cp:lastModifiedBy>
  <cp:revision>14</cp:revision>
  <dcterms:created xsi:type="dcterms:W3CDTF">2020-06-01T21:26:10Z</dcterms:created>
  <dcterms:modified xsi:type="dcterms:W3CDTF">2022-10-13T18:01:49Z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0x01010075124ED899249E4CA66211AA9BCD3737</vt:lpwstr>
  </property>
</Properties>
</file>